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7" r:id="rId19"/>
    <p:sldId id="278" r:id="rId20"/>
    <p:sldId id="279" r:id="rId21"/>
    <p:sldId id="280" r:id="rId22"/>
    <p:sldId id="281" r:id="rId23"/>
    <p:sldId id="282" r:id="rId24"/>
    <p:sldId id="283" r:id="rId25"/>
    <p:sldId id="284" r:id="rId26"/>
    <p:sldId id="285" r:id="rId27"/>
    <p:sldId id="286" r:id="rId28"/>
    <p:sldId id="287" r:id="rId29"/>
    <p:sldId id="289" r:id="rId30"/>
    <p:sldId id="290" r:id="rId31"/>
    <p:sldId id="291" r:id="rId32"/>
    <p:sldId id="292"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734" autoAdjust="0"/>
    <p:restoredTop sz="94622"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51A2D65-4A6D-4E4C-8A69-E7F611E23733}" type="datetimeFigureOut">
              <a:rPr lang="ru-RU" smtClean="0"/>
              <a:t>18.10.2022</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2DA9DAC-37CE-40B6-8F52-4744339EC68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51A2D65-4A6D-4E4C-8A69-E7F611E23733}" type="datetimeFigureOut">
              <a:rPr lang="ru-RU" smtClean="0"/>
              <a:t>18.10.2022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51A2D65-4A6D-4E4C-8A69-E7F611E23733}" type="datetimeFigureOut">
              <a:rPr lang="ru-RU" smtClean="0"/>
              <a:t>18.10.2022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51A2D65-4A6D-4E4C-8A69-E7F611E23733}" type="datetimeFigureOut">
              <a:rPr lang="ru-RU" smtClean="0"/>
              <a:t>18.10.2022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1A2D65-4A6D-4E4C-8A69-E7F611E23733}" type="datetimeFigureOut">
              <a:rPr lang="ru-RU" smtClean="0"/>
              <a:t>18.10.2022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51A2D65-4A6D-4E4C-8A69-E7F611E23733}" type="datetimeFigureOut">
              <a:rPr lang="ru-RU" smtClean="0"/>
              <a:t>18.10.2022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DA9DAC-37CE-40B6-8F52-4744339EC68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51A2D65-4A6D-4E4C-8A69-E7F611E23733}" type="datetimeFigureOut">
              <a:rPr lang="ru-RU" smtClean="0"/>
              <a:t>18.10.2022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2DA9DAC-37CE-40B6-8F52-4744339EC68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51A2D65-4A6D-4E4C-8A69-E7F611E23733}" type="datetimeFigureOut">
              <a:rPr lang="ru-RU" smtClean="0"/>
              <a:t>18.10.2022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A2D65-4A6D-4E4C-8A69-E7F611E23733}" type="datetimeFigureOut">
              <a:rPr lang="ru-RU" smtClean="0"/>
              <a:t>18.10.2022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2DA9DAC-37CE-40B6-8F52-4744339EC68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551A2D65-4A6D-4E4C-8A69-E7F611E23733}" type="datetimeFigureOut">
              <a:rPr lang="ru-RU" smtClean="0"/>
              <a:t>18.10.2022</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2DA9DAC-37CE-40B6-8F52-4744339EC68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551A2D65-4A6D-4E4C-8A69-E7F611E23733}" type="datetimeFigureOut">
              <a:rPr lang="ru-RU" smtClean="0"/>
              <a:t>18.10.2022</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2DA9DAC-37CE-40B6-8F52-4744339EC68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51A2D65-4A6D-4E4C-8A69-E7F611E23733}" type="datetimeFigureOut">
              <a:rPr lang="ru-RU" smtClean="0"/>
              <a:t>18.10.2022</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2DA9DAC-37CE-40B6-8F52-4744339EC68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700808"/>
            <a:ext cx="7200800" cy="3240360"/>
          </a:xfrm>
        </p:spPr>
        <p:txBody>
          <a:bodyPr>
            <a:normAutofit fontScale="90000"/>
          </a:bodyPr>
          <a:lstStyle/>
          <a:p>
            <a:r>
              <a:rPr lang="ru-RU" sz="3200" dirty="0" smtClean="0"/>
              <a:t>Разбор поступивших </a:t>
            </a:r>
            <a:r>
              <a:rPr lang="ru-RU" sz="3200" dirty="0" smtClean="0"/>
              <a:t/>
            </a:r>
            <a:br>
              <a:rPr lang="ru-RU" sz="3200" dirty="0" smtClean="0"/>
            </a:br>
            <a:r>
              <a:rPr lang="ru-RU" sz="3200" dirty="0" smtClean="0"/>
              <a:t>в Контрольный комитет Губернатора Ленинградско</a:t>
            </a:r>
            <a:r>
              <a:rPr lang="ru-RU" sz="3200" dirty="0" smtClean="0"/>
              <a:t>й области </a:t>
            </a:r>
            <a:r>
              <a:rPr lang="ru-RU" sz="3200" dirty="0" smtClean="0"/>
              <a:t>вопросов </a:t>
            </a:r>
            <a:br>
              <a:rPr lang="ru-RU" sz="3200" dirty="0" smtClean="0"/>
            </a:br>
            <a:r>
              <a:rPr lang="ru-RU" sz="3200" dirty="0" smtClean="0"/>
              <a:t>по </a:t>
            </a:r>
            <a:r>
              <a:rPr lang="ru-RU" sz="3200" dirty="0" smtClean="0"/>
              <a:t>организации </a:t>
            </a:r>
            <a:r>
              <a:rPr lang="ru-RU" sz="3200" dirty="0"/>
              <a:t>и </a:t>
            </a:r>
            <a:r>
              <a:rPr lang="ru-RU" sz="3200" dirty="0" smtClean="0"/>
              <a:t>осуществлению </a:t>
            </a:r>
            <a:r>
              <a:rPr lang="ru-RU" sz="3200" dirty="0"/>
              <a:t>внутреннего муниципального финансового </a:t>
            </a:r>
            <a:r>
              <a:rPr lang="ru-RU" sz="3200" dirty="0" smtClean="0"/>
              <a:t>контроля </a:t>
            </a:r>
            <a:br>
              <a:rPr lang="ru-RU" sz="3200" dirty="0" smtClean="0"/>
            </a:br>
            <a:endParaRPr lang="ru-RU" sz="3200" dirty="0"/>
          </a:p>
        </p:txBody>
      </p:sp>
    </p:spTree>
    <p:extLst>
      <p:ext uri="{BB962C8B-B14F-4D97-AF65-F5344CB8AC3E}">
        <p14:creationId xmlns:p14="http://schemas.microsoft.com/office/powerpoint/2010/main" val="2158275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1956" y="908720"/>
            <a:ext cx="7252451" cy="2800767"/>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Согласно </a:t>
            </a:r>
            <a:r>
              <a:rPr lang="ru-RU" sz="1100" i="1" dirty="0">
                <a:latin typeface="Times New Roman" panose="02020603050405020304" pitchFamily="18" charset="0"/>
                <a:cs typeface="Times New Roman" panose="02020603050405020304" pitchFamily="18" charset="0"/>
              </a:rPr>
              <a:t>статье 269.2 Бюджетного кодекса Российской Федерации устанавливаются полномочия органов внутреннего муниципального финансового контроля по осуществлению внутреннего муниципального финансового контроля в разрезе направлений</a:t>
            </a:r>
            <a:r>
              <a:rPr lang="ru-RU" sz="1100" i="1" dirty="0" smtClean="0">
                <a:latin typeface="Times New Roman" panose="02020603050405020304" pitchFamily="18" charset="0"/>
                <a:cs typeface="Times New Roman" panose="02020603050405020304" pitchFamily="18" charset="0"/>
              </a:rPr>
              <a:t>:</a:t>
            </a:r>
            <a:endParaRPr lang="ru-RU" sz="1100" dirty="0" smtClean="0">
              <a:latin typeface="Times New Roman" panose="02020603050405020304" pitchFamily="18" charset="0"/>
              <a:cs typeface="Times New Roman" panose="02020603050405020304" pitchFamily="18" charset="0"/>
            </a:endParaRPr>
          </a:p>
          <a:p>
            <a:pPr lvl="0" algn="just"/>
            <a:r>
              <a:rPr lang="ru-RU" sz="1100" i="1" dirty="0" smtClean="0">
                <a:latin typeface="Times New Roman" panose="02020603050405020304" pitchFamily="18" charset="0"/>
                <a:cs typeface="Times New Roman" panose="02020603050405020304" pitchFamily="18" charset="0"/>
              </a:rPr>
              <a:t>- </a:t>
            </a:r>
            <a:r>
              <a:rPr lang="ru-RU" sz="1100" i="1" dirty="0">
                <a:latin typeface="Times New Roman" panose="02020603050405020304" pitchFamily="18" charset="0"/>
                <a:cs typeface="Times New Roman" panose="02020603050405020304" pitchFamily="18" charset="0"/>
              </a:rPr>
              <a:t>необходимо ли в течение года проверить все направления или проверки проводятся на усмотрение органа внутреннего муниципального финансового контроля,</a:t>
            </a:r>
            <a:endParaRPr lang="ru-RU" sz="1100" dirty="0">
              <a:latin typeface="Times New Roman" panose="02020603050405020304" pitchFamily="18" charset="0"/>
              <a:cs typeface="Times New Roman" panose="02020603050405020304" pitchFamily="18" charset="0"/>
            </a:endParaRPr>
          </a:p>
          <a:p>
            <a:pPr algn="just"/>
            <a:r>
              <a:rPr lang="ru-RU" sz="1100" i="1" dirty="0">
                <a:latin typeface="Times New Roman" panose="02020603050405020304" pitchFamily="18" charset="0"/>
                <a:cs typeface="Times New Roman" panose="02020603050405020304" pitchFamily="18" charset="0"/>
              </a:rPr>
              <a:t>- с какой периодичность необходимо проводить внутренний муниципальный финансовый контроль по казенным учреждениям.</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Законодательством </a:t>
            </a:r>
            <a:r>
              <a:rPr lang="ru-RU" sz="1100" dirty="0">
                <a:latin typeface="Times New Roman" panose="02020603050405020304" pitchFamily="18" charset="0"/>
                <a:cs typeface="Times New Roman" panose="02020603050405020304" pitchFamily="18" charset="0"/>
              </a:rPr>
              <a:t>периодичность проверок в отношении казенных учреждений не установлена.</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По </a:t>
            </a:r>
            <a:r>
              <a:rPr lang="ru-RU" sz="1100" dirty="0">
                <a:latin typeface="Times New Roman" panose="02020603050405020304" pitchFamily="18" charset="0"/>
                <a:cs typeface="Times New Roman" panose="02020603050405020304" pitchFamily="18" charset="0"/>
              </a:rPr>
              <a:t>вопросу о необходимости в течение года проводить проверки в разрезе всех направлений следует отметить следующее.</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Исходя из результатов анализа УФК по Ленинградской области по осуществлению полномочий органами государственного (муниципального) финансового контроля в финансово-бюджетной сфере и в сфере закупок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ч. 8 ст. 99 Федерального закона № 44 –ФЗ),  в частности анализа, проводимого в отношении контрольной деятельности Контрольного комитета, требуется проведение органом контроля полномочий в разрезе всех направлений контрольной деятельности в соответствии с нормами бюджетного законодательства.</a:t>
            </a:r>
          </a:p>
        </p:txBody>
      </p:sp>
    </p:spTree>
    <p:extLst>
      <p:ext uri="{BB962C8B-B14F-4D97-AF65-F5344CB8AC3E}">
        <p14:creationId xmlns:p14="http://schemas.microsoft.com/office/powerpoint/2010/main" val="3082346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08720"/>
            <a:ext cx="7056784" cy="2739211"/>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Обязательно </a:t>
            </a:r>
            <a:r>
              <a:rPr lang="ru-RU" sz="1100" i="1" dirty="0">
                <a:latin typeface="Times New Roman" panose="02020603050405020304" pitchFamily="18" charset="0"/>
                <a:cs typeface="Times New Roman" panose="02020603050405020304" pitchFamily="18" charset="0"/>
              </a:rPr>
              <a:t>ли разрабатывать внутреннюю нормативную документацию, регламентирующую деятельность по внутреннему муниципальному финансовому контролю. Или достаточно федеральных стандартов.</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со ст. 269.2 БК РФ внутренний государственный (муниципальный) финансовый контроль осуществляется в соответствии с федеральными стандартами, утвержденными нормативными правовыми актами Правительства Российской Федерации.</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Органы </a:t>
            </a:r>
            <a:r>
              <a:rPr lang="ru-RU" sz="1100" dirty="0">
                <a:latin typeface="Times New Roman" panose="02020603050405020304" pitchFamily="18" charset="0"/>
                <a:cs typeface="Times New Roman" panose="02020603050405020304" pitchFamily="18" charset="0"/>
              </a:rPr>
              <a:t>внутреннего государственного (муниципального) финансового контроля </a:t>
            </a:r>
            <a:r>
              <a:rPr lang="ru-RU" sz="1100" b="1" dirty="0">
                <a:latin typeface="Times New Roman" panose="02020603050405020304" pitchFamily="18" charset="0"/>
                <a:cs typeface="Times New Roman" panose="02020603050405020304" pitchFamily="18" charset="0"/>
              </a:rPr>
              <a:t>могут издавать</a:t>
            </a:r>
            <a:r>
              <a:rPr lang="ru-RU" sz="1100" dirty="0">
                <a:latin typeface="Times New Roman" panose="02020603050405020304" pitchFamily="18" charset="0"/>
                <a:cs typeface="Times New Roman" panose="02020603050405020304" pitchFamily="18" charset="0"/>
              </a:rPr>
              <a:t> ведомственные правовые акты (стандарты), обеспечивающие осуществление полномочий по внутреннему государственному (муниципальному) финансовому контролю, в случаях, предусмотренных федеральными стандартами внутреннего государственного (муниципального) финансового контроля.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Таким </a:t>
            </a:r>
            <a:r>
              <a:rPr lang="ru-RU" sz="1100" dirty="0">
                <a:latin typeface="Times New Roman" panose="02020603050405020304" pitchFamily="18" charset="0"/>
                <a:cs typeface="Times New Roman" panose="02020603050405020304" pitchFamily="18" charset="0"/>
              </a:rPr>
              <a:t>образом, принятие ведомственных правовых актов (стандартов) является не обязательным, каждый орган внутреннего государственного (муниципального) финансового контроля принимает решение самостоятельно.</a:t>
            </a:r>
          </a:p>
          <a:p>
            <a:endParaRPr lang="ru-RU" dirty="0"/>
          </a:p>
        </p:txBody>
      </p:sp>
    </p:spTree>
    <p:extLst>
      <p:ext uri="{BB962C8B-B14F-4D97-AF65-F5344CB8AC3E}">
        <p14:creationId xmlns:p14="http://schemas.microsoft.com/office/powerpoint/2010/main" val="359292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980728"/>
            <a:ext cx="7056784" cy="1615827"/>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Приведите </a:t>
            </a:r>
            <a:r>
              <a:rPr lang="ru-RU" sz="1100" i="1" dirty="0">
                <a:latin typeface="Times New Roman" panose="02020603050405020304" pitchFamily="18" charset="0"/>
                <a:cs typeface="Times New Roman" panose="02020603050405020304" pitchFamily="18" charset="0"/>
              </a:rPr>
              <a:t>перечень актуальных тем проверок, проводимых в отношении организаций жилищно-коммунального хозяйства.</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Типовые </a:t>
            </a:r>
            <a:r>
              <a:rPr lang="ru-RU" sz="1100" dirty="0">
                <a:latin typeface="Times New Roman" panose="02020603050405020304" pitchFamily="18" charset="0"/>
                <a:cs typeface="Times New Roman" panose="02020603050405020304" pitchFamily="18" charset="0"/>
              </a:rPr>
              <a:t>темы плановых контрольных мероприятий поименованы </a:t>
            </a:r>
            <a:r>
              <a:rPr lang="ru-RU" sz="1100" dirty="0" smtClean="0">
                <a:latin typeface="Times New Roman" panose="02020603050405020304" pitchFamily="18" charset="0"/>
                <a:cs typeface="Times New Roman" panose="02020603050405020304" pitchFamily="18" charset="0"/>
              </a:rPr>
              <a:t>в п.13 Федерального </a:t>
            </a:r>
            <a:r>
              <a:rPr lang="ru-RU" sz="1100" dirty="0">
                <a:latin typeface="Times New Roman" panose="02020603050405020304" pitchFamily="18" charset="0"/>
                <a:cs typeface="Times New Roman" panose="02020603050405020304" pitchFamily="18" charset="0"/>
              </a:rPr>
              <a:t>стандарта внутреннего государственного (муниципального) финансового контроля «Планирование проверок, ревизий и обследований», утвержденным постановлением Правительства РФ от 27.02.2020 № 208.</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При </a:t>
            </a:r>
            <a:r>
              <a:rPr lang="ru-RU" sz="1100" dirty="0">
                <a:latin typeface="Times New Roman" panose="02020603050405020304" pitchFamily="18" charset="0"/>
                <a:cs typeface="Times New Roman" panose="02020603050405020304" pitchFamily="18" charset="0"/>
              </a:rPr>
              <a:t>составлении проекта плана контрольных мероприятий в рамках одного контрольного мероприятия может быть использовано несколько типовых тем плановых контрольных мероприятий, указанных </a:t>
            </a:r>
            <a:r>
              <a:rPr lang="ru-RU" sz="1100" dirty="0" smtClean="0">
                <a:latin typeface="Times New Roman" panose="02020603050405020304" pitchFamily="18" charset="0"/>
                <a:cs typeface="Times New Roman" panose="02020603050405020304" pitchFamily="18" charset="0"/>
              </a:rPr>
              <a:t>в пункте 13 стандарта </a:t>
            </a:r>
            <a:r>
              <a:rPr lang="ru-RU" sz="1100" dirty="0">
                <a:latin typeface="Times New Roman" panose="02020603050405020304" pitchFamily="18" charset="0"/>
                <a:cs typeface="Times New Roman" panose="02020603050405020304" pitchFamily="18" charset="0"/>
              </a:rPr>
              <a:t>и в ведомственном стандарте органа контроля.</a:t>
            </a:r>
          </a:p>
        </p:txBody>
      </p:sp>
    </p:spTree>
    <p:extLst>
      <p:ext uri="{BB962C8B-B14F-4D97-AF65-F5344CB8AC3E}">
        <p14:creationId xmlns:p14="http://schemas.microsoft.com/office/powerpoint/2010/main" val="1959808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052736"/>
            <a:ext cx="7056784" cy="3308598"/>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Если </a:t>
            </a:r>
            <a:r>
              <a:rPr lang="ru-RU" sz="1100" i="1" dirty="0">
                <a:latin typeface="Times New Roman" panose="02020603050405020304" pitchFamily="18" charset="0"/>
                <a:cs typeface="Times New Roman" panose="02020603050405020304" pitchFamily="18" charset="0"/>
              </a:rPr>
              <a:t>главный бухгалтер и (или) генеральный директор проверяемой организации заболел, переносится ли срок проведения контрольных мероприятий в отношении данной организации.</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Федеральные </a:t>
            </a:r>
            <a:r>
              <a:rPr lang="ru-RU" sz="1100" dirty="0">
                <a:latin typeface="Times New Roman" panose="02020603050405020304" pitchFamily="18" charset="0"/>
                <a:cs typeface="Times New Roman" panose="02020603050405020304" pitchFamily="18" charset="0"/>
              </a:rPr>
              <a:t>стандарты внутреннего государственного (муниципального) финансового контроля </a:t>
            </a:r>
            <a:r>
              <a:rPr lang="ru-RU" sz="1100" dirty="0" smtClean="0">
                <a:latin typeface="Times New Roman" panose="02020603050405020304" pitchFamily="18" charset="0"/>
                <a:cs typeface="Times New Roman" panose="02020603050405020304" pitchFamily="18" charset="0"/>
              </a:rPr>
              <a:t>                     не </a:t>
            </a:r>
            <a:r>
              <a:rPr lang="ru-RU" sz="1100" dirty="0">
                <a:latin typeface="Times New Roman" panose="02020603050405020304" pitchFamily="18" charset="0"/>
                <a:cs typeface="Times New Roman" panose="02020603050405020304" pitchFamily="18" charset="0"/>
              </a:rPr>
              <a:t>предусматривают оснований для переноса контрольного мероприятия в связи с болезнью главного бухгалтера и(или) генерального директора объекта контроля.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Кроме </a:t>
            </a:r>
            <a:r>
              <a:rPr lang="ru-RU" sz="1100" dirty="0">
                <a:latin typeface="Times New Roman" panose="02020603050405020304" pitchFamily="18" charset="0"/>
                <a:cs typeface="Times New Roman" panose="02020603050405020304" pitchFamily="18" charset="0"/>
              </a:rPr>
              <a:t>того, в случае болезни руководителя, либо иной причины отсутствия его на рабочем месте (например, командировка, отпуск и т.д.) обязанности руководителя исполняет его заместитель, либо иное лицо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 организационно-распорядительным документом.</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Федеральным </a:t>
            </a:r>
            <a:r>
              <a:rPr lang="ru-RU" sz="1100" dirty="0">
                <a:latin typeface="Times New Roman" panose="02020603050405020304" pitchFamily="18" charset="0"/>
                <a:cs typeface="Times New Roman" panose="02020603050405020304" pitchFamily="18" charset="0"/>
              </a:rPr>
              <a:t>стандартом внутреннего государственного (муниципального) финансового контроля «Проведение проверок, ревизий и обследований и оформление их результатов» (далее – Стандарт № 1235), утвержденным  постановлением Правительства РФ от 17.08.2020 № 1235, установлены случаи  приостановления контрольного мероприятия (п. 26), а также его прекращения и отмены (п. 29).</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Однако следует отметить, что п. 13 Стандарта № 1235 допускается внесение изменений в решение </a:t>
            </a:r>
            <a:r>
              <a:rPr lang="ru-RU" sz="1100" dirty="0" smtClean="0">
                <a:latin typeface="Times New Roman" panose="02020603050405020304" pitchFamily="18" charset="0"/>
                <a:cs typeface="Times New Roman" panose="02020603050405020304" pitchFamily="18" charset="0"/>
              </a:rPr>
              <a:t>                      о </a:t>
            </a:r>
            <a:r>
              <a:rPr lang="ru-RU" sz="1100" dirty="0">
                <a:latin typeface="Times New Roman" panose="02020603050405020304" pitchFamily="18" charset="0"/>
                <a:cs typeface="Times New Roman" panose="02020603050405020304" pitchFamily="18" charset="0"/>
              </a:rPr>
              <a:t>назначении контрольного мероприятия. Внесение изменений может осуществляться по решению руководителя (заместителя руководителя) органа контроля в форме приказа (распоряжения) органа контроля на основании мотивированного обращения руководителя проверочной (ревизионной) группы или уполномоченного лица </a:t>
            </a:r>
            <a:r>
              <a:rPr lang="ru-RU" sz="1100" dirty="0" smtClean="0">
                <a:latin typeface="Times New Roman" panose="02020603050405020304" pitchFamily="18" charset="0"/>
                <a:cs typeface="Times New Roman" panose="02020603050405020304" pitchFamily="18" charset="0"/>
              </a:rPr>
              <a:t>           на </a:t>
            </a:r>
            <a:r>
              <a:rPr lang="ru-RU" sz="1100" dirty="0">
                <a:latin typeface="Times New Roman" panose="02020603050405020304" pitchFamily="18" charset="0"/>
                <a:cs typeface="Times New Roman" panose="02020603050405020304" pitchFamily="18" charset="0"/>
              </a:rPr>
              <a:t>проведение контрольного мероприятия в отношении, в том числе срока проведения контрольного мероприятия и даты начала проведения контрольного мероприятия.</a:t>
            </a:r>
          </a:p>
        </p:txBody>
      </p:sp>
    </p:spTree>
    <p:extLst>
      <p:ext uri="{BB962C8B-B14F-4D97-AF65-F5344CB8AC3E}">
        <p14:creationId xmlns:p14="http://schemas.microsoft.com/office/powerpoint/2010/main" val="3201767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884032"/>
            <a:ext cx="7056784" cy="5001369"/>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Критерии </a:t>
            </a:r>
            <a:r>
              <a:rPr lang="ru-RU" sz="1100" i="1" dirty="0">
                <a:latin typeface="Times New Roman" panose="02020603050405020304" pitchFamily="18" charset="0"/>
                <a:cs typeface="Times New Roman" panose="02020603050405020304" pitchFamily="18" charset="0"/>
              </a:rPr>
              <a:t>отнесения государственных и муниципальных закупок к  «неэффективным» в условиях санкций </a:t>
            </a:r>
            <a:r>
              <a:rPr lang="ru-RU" sz="1100" i="1" dirty="0" smtClean="0">
                <a:latin typeface="Times New Roman" panose="02020603050405020304" pitchFamily="18" charset="0"/>
                <a:cs typeface="Times New Roman" panose="02020603050405020304" pitchFamily="18" charset="0"/>
              </a:rPr>
              <a:t>      (</a:t>
            </a:r>
            <a:r>
              <a:rPr lang="ru-RU" sz="1100" i="1" dirty="0">
                <a:latin typeface="Times New Roman" panose="02020603050405020304" pitchFamily="18" charset="0"/>
                <a:cs typeface="Times New Roman" panose="02020603050405020304" pitchFamily="18" charset="0"/>
              </a:rPr>
              <a:t>с целью исключения субъективного подхода проверяющих при квалификации нарушений).</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настоящее время трудно сказать, по каким критериям отнести закупки к «неэффективным» в условиях санкций. Каждую закупку целесообразно рассматривать индивидуально.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Следует отметить, что с 1 января 2022 года начали действовать масштабные поправки в сфере закупок. Одним из наиболее существенных изменений закупочного законодательства – вступление в силу Федерального </a:t>
            </a:r>
            <a:r>
              <a:rPr lang="ru-RU" sz="1100" dirty="0" smtClean="0">
                <a:latin typeface="Times New Roman" panose="02020603050405020304" pitchFamily="18" charset="0"/>
                <a:cs typeface="Times New Roman" panose="02020603050405020304" pitchFamily="18" charset="0"/>
              </a:rPr>
              <a:t>закона от </a:t>
            </a:r>
            <a:r>
              <a:rPr lang="ru-RU" sz="1100" dirty="0" smtClean="0">
                <a:latin typeface="Times New Roman" panose="02020603050405020304" pitchFamily="18" charset="0"/>
                <a:cs typeface="Times New Roman" panose="02020603050405020304" pitchFamily="18" charset="0"/>
              </a:rPr>
              <a:t>2 июля </a:t>
            </a:r>
            <a:r>
              <a:rPr lang="ru-RU" sz="1100" dirty="0">
                <a:latin typeface="Times New Roman" panose="02020603050405020304" pitchFamily="18" charset="0"/>
                <a:cs typeface="Times New Roman" panose="02020603050405020304" pitchFamily="18" charset="0"/>
              </a:rPr>
              <a:t>2021 г. № 360-ФЗ. Изменения составляют около 50% от всего законодательства </a:t>
            </a:r>
            <a:r>
              <a:rPr lang="ru-RU" sz="1100" dirty="0" smtClean="0">
                <a:latin typeface="Times New Roman" panose="02020603050405020304" pitchFamily="18" charset="0"/>
                <a:cs typeface="Times New Roman" panose="02020603050405020304" pitchFamily="18" charset="0"/>
              </a:rPr>
              <a:t>                              о </a:t>
            </a:r>
            <a:r>
              <a:rPr lang="ru-RU" sz="1100" dirty="0">
                <a:latin typeface="Times New Roman" panose="02020603050405020304" pitchFamily="18" charset="0"/>
                <a:cs typeface="Times New Roman" panose="02020603050405020304" pitchFamily="18" charset="0"/>
              </a:rPr>
              <a:t>государственных (муниципальных) закупках, что по масштабам сопоставимо с принятием нового закона. </a:t>
            </a:r>
            <a:r>
              <a:rPr lang="ru-RU" sz="1100" dirty="0" smtClean="0">
                <a:latin typeface="Times New Roman" panose="02020603050405020304" pitchFamily="18" charset="0"/>
                <a:cs typeface="Times New Roman" panose="02020603050405020304" pitchFamily="18" charset="0"/>
              </a:rPr>
              <a:t>            Так</a:t>
            </a:r>
            <a:r>
              <a:rPr lang="ru-RU" sz="1100" dirty="0">
                <a:latin typeface="Times New Roman" panose="02020603050405020304" pitchFamily="18" charset="0"/>
                <a:cs typeface="Times New Roman" panose="02020603050405020304" pitchFamily="18" charset="0"/>
              </a:rPr>
              <a:t>, например, число форм закупок сократилось до трех – аукцион, конкурс и запрос котировок.</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Появилось большое количество норм, регулирующих сферу государственных (муниципальных) закупок, </a:t>
            </a:r>
            <a:r>
              <a:rPr lang="ru-RU" sz="1100" dirty="0" smtClean="0">
                <a:latin typeface="Times New Roman" panose="02020603050405020304" pitchFamily="18" charset="0"/>
                <a:cs typeface="Times New Roman" panose="02020603050405020304" pitchFamily="18" charset="0"/>
              </a:rPr>
              <a:t>      как </a:t>
            </a:r>
            <a:r>
              <a:rPr lang="ru-RU" sz="1100" dirty="0">
                <a:latin typeface="Times New Roman" panose="02020603050405020304" pitchFamily="18" charset="0"/>
                <a:cs typeface="Times New Roman" panose="02020603050405020304" pitchFamily="18" charset="0"/>
              </a:rPr>
              <a:t>ответ на действия недружественных стран – такие изменения являются мерой экстренного реагирования, которые призваны нивелировать возможные негативные последствия от политики недружественных стран.</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Так, 8 марта 2022 года вступили в силу нормы, вносящие значительные изменения в Федеральный закон </a:t>
            </a:r>
            <a:r>
              <a:rPr lang="ru-RU" sz="1100" dirty="0" smtClean="0">
                <a:latin typeface="Times New Roman" panose="02020603050405020304" pitchFamily="18" charset="0"/>
                <a:cs typeface="Times New Roman" panose="02020603050405020304" pitchFamily="18" charset="0"/>
              </a:rPr>
              <a:t>       № </a:t>
            </a:r>
            <a:r>
              <a:rPr lang="ru-RU" sz="1100" dirty="0">
                <a:latin typeface="Times New Roman" panose="02020603050405020304" pitchFamily="18" charset="0"/>
                <a:cs typeface="Times New Roman" panose="02020603050405020304" pitchFamily="18" charset="0"/>
              </a:rPr>
              <a:t>44-ФЗ:</a:t>
            </a:r>
          </a:p>
          <a:p>
            <a:pPr lvl="0" algn="just"/>
            <a:r>
              <a:rPr lang="ru-RU" sz="1100" dirty="0" smtClean="0">
                <a:latin typeface="Times New Roman" panose="02020603050405020304" pitchFamily="18" charset="0"/>
                <a:cs typeface="Times New Roman" panose="02020603050405020304" pitchFamily="18" charset="0"/>
              </a:rPr>
              <a:t>        1. </a:t>
            </a:r>
            <a:r>
              <a:rPr lang="ru-RU" sz="1100" dirty="0" smtClean="0">
                <a:latin typeface="Times New Roman" panose="02020603050405020304" pitchFamily="18" charset="0"/>
                <a:cs typeface="Times New Roman" panose="02020603050405020304" pitchFamily="18" charset="0"/>
              </a:rPr>
              <a:t>Теперь </a:t>
            </a:r>
            <a:r>
              <a:rPr lang="ru-RU" sz="1100" b="1" dirty="0" smtClean="0">
                <a:latin typeface="Times New Roman" panose="02020603050405020304" pitchFamily="18" charset="0"/>
                <a:cs typeface="Times New Roman" panose="02020603050405020304" pitchFamily="18" charset="0"/>
              </a:rPr>
              <a:t>допускается изменение </a:t>
            </a:r>
            <a:r>
              <a:rPr lang="ru-RU" sz="1100" dirty="0" smtClean="0">
                <a:latin typeface="Times New Roman" panose="02020603050405020304" pitchFamily="18" charset="0"/>
                <a:cs typeface="Times New Roman" panose="02020603050405020304" pitchFamily="18" charset="0"/>
              </a:rPr>
              <a:t>по </a:t>
            </a:r>
            <a:r>
              <a:rPr lang="ru-RU" sz="1100" dirty="0">
                <a:latin typeface="Times New Roman" panose="02020603050405020304" pitchFamily="18" charset="0"/>
                <a:cs typeface="Times New Roman" panose="02020603050405020304" pitchFamily="18" charset="0"/>
              </a:rPr>
              <a:t>соглашению сторон существенных условий контрактов, заключенных до 1 января 2023 года, условие – при их исполнении возникли независящие от сторон обстоятельства, влекущие невозможность исполнения (ч. 65.1 ст. 112 Федерального закона № 44-ФЗ).</a:t>
            </a:r>
          </a:p>
          <a:p>
            <a:pPr lvl="0" algn="just"/>
            <a:r>
              <a:rPr lang="ru-RU" sz="1100" dirty="0" smtClean="0">
                <a:latin typeface="Times New Roman" panose="02020603050405020304" pitchFamily="18" charset="0"/>
                <a:cs typeface="Times New Roman" panose="02020603050405020304" pitchFamily="18" charset="0"/>
              </a:rPr>
              <a:t>         2. Расширены </a:t>
            </a:r>
            <a:r>
              <a:rPr lang="ru-RU" sz="1100" dirty="0">
                <a:latin typeface="Times New Roman" panose="02020603050405020304" pitchFamily="18" charset="0"/>
                <a:cs typeface="Times New Roman" panose="02020603050405020304" pitchFamily="18" charset="0"/>
              </a:rPr>
              <a:t>права Правительства РФ – теперь оно вправе увеличивать НМЦК и годовой объем закупок отдельных наименований медицинских изделий путем проведения электронного запроса котировок, а также установить случаи и порядок списания начисленных контрагенту, но не списанных заказчиком сумм неустоек.</a:t>
            </a:r>
          </a:p>
          <a:p>
            <a:pPr lvl="0" algn="just"/>
            <a:r>
              <a:rPr lang="ru-RU" sz="1100" dirty="0" smtClean="0">
                <a:latin typeface="Times New Roman" panose="02020603050405020304" pitchFamily="18" charset="0"/>
                <a:cs typeface="Times New Roman" panose="02020603050405020304" pitchFamily="18" charset="0"/>
              </a:rPr>
              <a:t>         3. Правительство </a:t>
            </a:r>
            <a:r>
              <a:rPr lang="ru-RU" sz="1100" dirty="0">
                <a:latin typeface="Times New Roman" panose="02020603050405020304" pitchFamily="18" charset="0"/>
                <a:cs typeface="Times New Roman" panose="02020603050405020304" pitchFamily="18" charset="0"/>
              </a:rPr>
              <a:t>РФ и высшие исполнительные органы государственной власти субъектов РФ вправе устанавливать дополнительные случаи закупок у единственного контрагента.</a:t>
            </a:r>
          </a:p>
          <a:p>
            <a:pPr lvl="0"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4. Появились </a:t>
            </a:r>
            <a:r>
              <a:rPr lang="ru-RU" sz="1100" dirty="0">
                <a:latin typeface="Times New Roman" panose="02020603050405020304" pitchFamily="18" charset="0"/>
                <a:cs typeface="Times New Roman" panose="02020603050405020304" pitchFamily="18" charset="0"/>
              </a:rPr>
              <a:t>новые случаи закупок у единственного контрагента.</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Данные изменения оптимизируют закупочную деятельность и предоставляют возможность поставщикам </a:t>
            </a:r>
            <a:r>
              <a:rPr lang="ru-RU" sz="1100" dirty="0" smtClean="0">
                <a:latin typeface="Times New Roman" panose="02020603050405020304" pitchFamily="18" charset="0"/>
                <a:cs typeface="Times New Roman" panose="02020603050405020304" pitchFamily="18" charset="0"/>
              </a:rPr>
              <a:t>          и </a:t>
            </a:r>
            <a:r>
              <a:rPr lang="ru-RU" sz="1100" dirty="0">
                <a:latin typeface="Times New Roman" panose="02020603050405020304" pitchFamily="18" charset="0"/>
                <a:cs typeface="Times New Roman" panose="02020603050405020304" pitchFamily="18" charset="0"/>
              </a:rPr>
              <a:t>заказчикам адаптироваться под произошедшие изменения. </a:t>
            </a:r>
            <a:endParaRPr lang="ru-RU" sz="1100" dirty="0" smtClean="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(продолжение на следующем слайде)</a:t>
            </a:r>
            <a:endParaRPr lang="ru-RU" sz="1100" i="1" dirty="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253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128792" cy="2231380"/>
          </a:xfrm>
          <a:prstGeom prst="rect">
            <a:avLst/>
          </a:prstGeom>
          <a:noFill/>
        </p:spPr>
        <p:txBody>
          <a:bodyPr wrap="square" rtlCol="0">
            <a:spAutoFit/>
          </a:bodyPr>
          <a:lstStyle/>
          <a:p>
            <a:pPr algn="just"/>
            <a:r>
              <a:rPr lang="ru-RU" sz="1100" dirty="0" smtClean="0">
                <a:latin typeface="Times New Roman" panose="02020603050405020304" pitchFamily="18" charset="0"/>
                <a:cs typeface="Times New Roman" panose="02020603050405020304" pitchFamily="18" charset="0"/>
              </a:rPr>
              <a:t>        Второй пакет поправок, вступивших в силу в апреле, является наиболее объемным. Наиболее примечательные из них:</a:t>
            </a:r>
          </a:p>
          <a:p>
            <a:pPr lvl="0" algn="just"/>
            <a:r>
              <a:rPr lang="ru-RU" sz="1100" dirty="0" smtClean="0">
                <a:latin typeface="Times New Roman" panose="02020603050405020304" pitchFamily="18" charset="0"/>
                <a:cs typeface="Times New Roman" panose="02020603050405020304" pitchFamily="18" charset="0"/>
              </a:rPr>
              <a:t>        1. Сокращение срока оплаты исполненного по контракту.</a:t>
            </a:r>
          </a:p>
          <a:p>
            <a:pPr lvl="0" algn="just"/>
            <a:r>
              <a:rPr lang="ru-RU" sz="1100" dirty="0" smtClean="0">
                <a:latin typeface="Times New Roman" panose="02020603050405020304" pitchFamily="18" charset="0"/>
                <a:cs typeface="Times New Roman" panose="02020603050405020304" pitchFamily="18" charset="0"/>
              </a:rPr>
              <a:t>        2. Добавлена обязанность регистрации на территории иностранного государства для заказчиков, осуществляющих деятельность за границей.</a:t>
            </a:r>
          </a:p>
          <a:p>
            <a:pPr lvl="0" algn="just"/>
            <a:r>
              <a:rPr lang="ru-RU" sz="1100" dirty="0" smtClean="0">
                <a:latin typeface="Times New Roman" panose="02020603050405020304" pitchFamily="18" charset="0"/>
                <a:cs typeface="Times New Roman" panose="02020603050405020304" pitchFamily="18" charset="0"/>
              </a:rPr>
              <a:t>        3. Использование иностранной валюты при определении и обосновании НМЦК не допускается.</a:t>
            </a:r>
          </a:p>
          <a:p>
            <a:pPr lvl="0" algn="just"/>
            <a:r>
              <a:rPr lang="ru-RU" sz="1100" dirty="0" smtClean="0">
                <a:latin typeface="Times New Roman" panose="02020603050405020304" pitchFamily="18" charset="0"/>
                <a:cs typeface="Times New Roman" panose="02020603050405020304" pitchFamily="18" charset="0"/>
              </a:rPr>
              <a:t>        4. Добавлена возможность предусматривать поставку </a:t>
            </a:r>
            <a:r>
              <a:rPr lang="ru-RU" sz="1100" dirty="0" err="1" smtClean="0">
                <a:latin typeface="Times New Roman" panose="02020603050405020304" pitchFamily="18" charset="0"/>
                <a:cs typeface="Times New Roman" panose="02020603050405020304" pitchFamily="18" charset="0"/>
              </a:rPr>
              <a:t>медизделий</a:t>
            </a:r>
            <a:r>
              <a:rPr lang="ru-RU" sz="1100" dirty="0" smtClean="0">
                <a:latin typeface="Times New Roman" panose="02020603050405020304" pitchFamily="18" charset="0"/>
                <a:cs typeface="Times New Roman" panose="02020603050405020304" pitchFamily="18" charset="0"/>
              </a:rPr>
              <a:t> и технических средств реабилитации – </a:t>
            </a:r>
            <a:r>
              <a:rPr lang="ru-RU" sz="1100" dirty="0" smtClean="0">
                <a:latin typeface="Times New Roman" panose="02020603050405020304" pitchFamily="18" charset="0"/>
                <a:cs typeface="Times New Roman" panose="02020603050405020304" pitchFamily="18" charset="0"/>
              </a:rPr>
              <a:t>          в </a:t>
            </a:r>
            <a:r>
              <a:rPr lang="ru-RU" sz="1100" dirty="0" smtClean="0">
                <a:latin typeface="Times New Roman" panose="02020603050405020304" pitchFamily="18" charset="0"/>
                <a:cs typeface="Times New Roman" panose="02020603050405020304" pitchFamily="18" charset="0"/>
              </a:rPr>
              <a:t>контракте на поставку товаров, необходимых для нормального жизнеобеспечения граждан.</a:t>
            </a:r>
          </a:p>
          <a:p>
            <a:pPr algn="just"/>
            <a:r>
              <a:rPr lang="ru-RU" sz="1100" dirty="0" smtClean="0">
                <a:latin typeface="Times New Roman" panose="02020603050405020304" pitchFamily="18" charset="0"/>
                <a:cs typeface="Times New Roman" panose="02020603050405020304" pitchFamily="18" charset="0"/>
              </a:rPr>
              <a:t>         Важно отметить, что большинство из </a:t>
            </a:r>
            <a:r>
              <a:rPr lang="ru-RU" sz="1100" dirty="0" err="1" smtClean="0">
                <a:latin typeface="Times New Roman" panose="02020603050405020304" pitchFamily="18" charset="0"/>
                <a:cs typeface="Times New Roman" panose="02020603050405020304" pitchFamily="18" charset="0"/>
              </a:rPr>
              <a:t>антисанкционных</a:t>
            </a:r>
            <a:r>
              <a:rPr lang="ru-RU" sz="1100" dirty="0" smtClean="0">
                <a:latin typeface="Times New Roman" panose="02020603050405020304" pitchFamily="18" charset="0"/>
                <a:cs typeface="Times New Roman" panose="02020603050405020304" pitchFamily="18" charset="0"/>
              </a:rPr>
              <a:t> мер в сфере закупок носят временный характер. Предполагается, что после снятия ограничительных мер со стороны недружественных стран, часть положений </a:t>
            </a:r>
            <a:r>
              <a:rPr lang="ru-RU" sz="1100" dirty="0" smtClean="0">
                <a:latin typeface="Times New Roman" panose="02020603050405020304" pitchFamily="18" charset="0"/>
                <a:cs typeface="Times New Roman" panose="02020603050405020304" pitchFamily="18" charset="0"/>
              </a:rPr>
              <a:t>       из </a:t>
            </a:r>
            <a:r>
              <a:rPr lang="ru-RU" sz="1100" dirty="0" smtClean="0">
                <a:latin typeface="Times New Roman" panose="02020603050405020304" pitchFamily="18" charset="0"/>
                <a:cs typeface="Times New Roman" panose="02020603050405020304" pitchFamily="18" charset="0"/>
              </a:rPr>
              <a:t>числа нововведений применяться не будет.</a:t>
            </a:r>
          </a:p>
          <a:p>
            <a:endParaRPr lang="ru-RU" dirty="0"/>
          </a:p>
        </p:txBody>
      </p:sp>
    </p:spTree>
    <p:extLst>
      <p:ext uri="{BB962C8B-B14F-4D97-AF65-F5344CB8AC3E}">
        <p14:creationId xmlns:p14="http://schemas.microsoft.com/office/powerpoint/2010/main" val="1070979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156" y="764704"/>
            <a:ext cx="7200800" cy="5509200"/>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Последствия </a:t>
            </a:r>
            <a:r>
              <a:rPr lang="ru-RU" sz="1100" i="1" dirty="0">
                <a:latin typeface="Times New Roman" panose="02020603050405020304" pitchFamily="18" charset="0"/>
                <a:cs typeface="Times New Roman" panose="02020603050405020304" pitchFamily="18" charset="0"/>
              </a:rPr>
              <a:t>неисполнения полномочий по осуществлению внутреннего муниципального финансового контроля </a:t>
            </a:r>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случае отсутствия возможности его организации (актуально для администраций городских и сельских поселений, штатная численность которых зачастую составляет несколько человек).</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этом случае существует ряд проблем. </a:t>
            </a:r>
          </a:p>
          <a:p>
            <a:pPr algn="just"/>
            <a:r>
              <a:rPr lang="ru-RU" sz="1100" dirty="0" smtClean="0">
                <a:latin typeface="Times New Roman" panose="02020603050405020304" pitchFamily="18" charset="0"/>
                <a:cs typeface="Times New Roman" panose="02020603050405020304" pitchFamily="18" charset="0"/>
              </a:rPr>
              <a:t>        УФК </a:t>
            </a:r>
            <a:r>
              <a:rPr lang="ru-RU" sz="1100" dirty="0">
                <a:latin typeface="Times New Roman" panose="02020603050405020304" pitchFamily="18" charset="0"/>
                <a:cs typeface="Times New Roman" panose="02020603050405020304" pitchFamily="18" charset="0"/>
              </a:rPr>
              <a:t>по Ленинградской области был проведен анализ осуществления внутреннего муниципального финансового контроля в Ленинградской области.</a:t>
            </a:r>
          </a:p>
          <a:p>
            <a:pPr algn="just"/>
            <a:r>
              <a:rPr lang="ru-RU" sz="1100" dirty="0" smtClean="0">
                <a:latin typeface="Times New Roman" panose="02020603050405020304" pitchFamily="18" charset="0"/>
                <a:cs typeface="Times New Roman" panose="02020603050405020304" pitchFamily="18" charset="0"/>
              </a:rPr>
              <a:t>        Было </a:t>
            </a:r>
            <a:r>
              <a:rPr lang="ru-RU" sz="1100" dirty="0">
                <a:latin typeface="Times New Roman" panose="02020603050405020304" pitchFamily="18" charset="0"/>
                <a:cs typeface="Times New Roman" panose="02020603050405020304" pitchFamily="18" charset="0"/>
              </a:rPr>
              <a:t>выявлено значительное число случаев, когда органы внутреннего муниципального финансового контроля на уровне поселений не создавались и соответствующие полномочия не исполнялись. В тех же поселениях, </a:t>
            </a:r>
            <a:r>
              <a:rPr lang="ru-RU" sz="1100" dirty="0" smtClean="0">
                <a:latin typeface="Times New Roman" panose="02020603050405020304" pitchFamily="18" charset="0"/>
                <a:cs typeface="Times New Roman" panose="02020603050405020304" pitchFamily="18" charset="0"/>
              </a:rPr>
              <a:t>               где </a:t>
            </a:r>
            <a:r>
              <a:rPr lang="ru-RU" sz="1100" dirty="0">
                <a:latin typeface="Times New Roman" panose="02020603050405020304" pitchFamily="18" charset="0"/>
                <a:cs typeface="Times New Roman" panose="02020603050405020304" pitchFamily="18" charset="0"/>
              </a:rPr>
              <a:t>контрольные органы были созданы, контроль осуществлялся на очень низком уровне либо фактически не осуществлялся. Причина сложившейся ситуации очевидна: отсутствие в большинстве муниципальных образований достаточных финансовых и кадровых ресурсов для организации проведения внутреннего муниципального финансового контроля.</a:t>
            </a:r>
          </a:p>
          <a:p>
            <a:pPr algn="just"/>
            <a:r>
              <a:rPr lang="ru-RU" sz="1100" dirty="0" smtClean="0">
                <a:latin typeface="Times New Roman" panose="02020603050405020304" pitchFamily="18" charset="0"/>
                <a:cs typeface="Times New Roman" panose="02020603050405020304" pitchFamily="18" charset="0"/>
              </a:rPr>
              <a:t>        Однако </a:t>
            </a:r>
            <a:r>
              <a:rPr lang="ru-RU" sz="1100" dirty="0">
                <a:latin typeface="Times New Roman" panose="02020603050405020304" pitchFamily="18" charset="0"/>
                <a:cs typeface="Times New Roman" panose="02020603050405020304" pitchFamily="18" charset="0"/>
              </a:rPr>
              <a:t>в соответствии с положениями Бюджетного кодекса РФ на муниципальном уровне требуется организовать:</a:t>
            </a:r>
          </a:p>
          <a:p>
            <a:pPr algn="just"/>
            <a:r>
              <a:rPr lang="ru-RU" sz="1100" dirty="0" smtClean="0">
                <a:latin typeface="Times New Roman" panose="02020603050405020304" pitchFamily="18" charset="0"/>
                <a:cs typeface="Times New Roman" panose="02020603050405020304" pitchFamily="18" charset="0"/>
              </a:rPr>
              <a:t>        1</a:t>
            </a:r>
            <a:r>
              <a:rPr lang="ru-RU" sz="1100" dirty="0">
                <a:latin typeface="Times New Roman" panose="02020603050405020304" pitchFamily="18" charset="0"/>
                <a:cs typeface="Times New Roman" panose="02020603050405020304" pitchFamily="18" charset="0"/>
              </a:rPr>
              <a:t>) внешний муниципальный финансовый контроль;</a:t>
            </a:r>
          </a:p>
          <a:p>
            <a:pPr algn="just"/>
            <a:r>
              <a:rPr lang="ru-RU" sz="1100" dirty="0" smtClean="0">
                <a:latin typeface="Times New Roman" panose="02020603050405020304" pitchFamily="18" charset="0"/>
                <a:cs typeface="Times New Roman" panose="02020603050405020304" pitchFamily="18" charset="0"/>
              </a:rPr>
              <a:t>        2</a:t>
            </a:r>
            <a:r>
              <a:rPr lang="ru-RU" sz="1100" dirty="0">
                <a:latin typeface="Times New Roman" panose="02020603050405020304" pitchFamily="18" charset="0"/>
                <a:cs typeface="Times New Roman" panose="02020603050405020304" pitchFamily="18" charset="0"/>
              </a:rPr>
              <a:t>) внутренний муниципальный финансовый контроль;</a:t>
            </a:r>
          </a:p>
          <a:p>
            <a:pPr algn="just"/>
            <a:r>
              <a:rPr lang="ru-RU" sz="1100" dirty="0" smtClean="0">
                <a:latin typeface="Times New Roman" panose="02020603050405020304" pitchFamily="18" charset="0"/>
                <a:cs typeface="Times New Roman" panose="02020603050405020304" pitchFamily="18" charset="0"/>
              </a:rPr>
              <a:t>        3</a:t>
            </a:r>
            <a:r>
              <a:rPr lang="ru-RU" sz="1100" dirty="0">
                <a:latin typeface="Times New Roman" panose="02020603050405020304" pitchFamily="18" charset="0"/>
                <a:cs typeface="Times New Roman" panose="02020603050405020304" pitchFamily="18" charset="0"/>
              </a:rPr>
              <a:t>) внутренний финансовый контроль и внутренний финансовый аудит.</a:t>
            </a:r>
          </a:p>
          <a:p>
            <a:pPr algn="just"/>
            <a:r>
              <a:rPr lang="ru-RU" sz="1100" dirty="0" smtClean="0">
                <a:latin typeface="Times New Roman" panose="02020603050405020304" pitchFamily="18" charset="0"/>
                <a:cs typeface="Times New Roman" panose="02020603050405020304" pitchFamily="18" charset="0"/>
              </a:rPr>
              <a:t>        В</a:t>
            </a:r>
            <a:r>
              <a:rPr lang="ru-RU" sz="1100" dirty="0">
                <a:latin typeface="Times New Roman" panose="02020603050405020304" pitchFamily="18" charset="0"/>
                <a:cs typeface="Times New Roman" panose="02020603050405020304" pitchFamily="18" charset="0"/>
              </a:rPr>
              <a:t> администрациях поселений штатная численность, как правило, составляет несколько человек, включая главу администрации, бухгалтера и специалиста. При этом полномочия по формированию и исполнению местного бюджета, составлению отчета о его исполнении, внутреннему финансовому контролю (аудиту) и внутреннему муниципальному финансовому контролю необходимо осуществлять. Это предписано законом. В таких условиях система финансового контроля не может соответствовать требованиям действующего законодательства, следствием чего является неисполнение контрольных полномочий либо формальное их исполнение. В результате цели, поставленные перед каждым видом контроля, фактически не достигаются.</a:t>
            </a:r>
          </a:p>
          <a:p>
            <a:pPr algn="just"/>
            <a:r>
              <a:rPr lang="ru-RU" sz="1100" dirty="0" smtClean="0">
                <a:latin typeface="Times New Roman" panose="02020603050405020304" pitchFamily="18" charset="0"/>
                <a:cs typeface="Times New Roman" panose="02020603050405020304" pitchFamily="18" charset="0"/>
              </a:rPr>
              <a:t>        Решением </a:t>
            </a:r>
            <a:r>
              <a:rPr lang="ru-RU" sz="1100" dirty="0">
                <a:latin typeface="Times New Roman" panose="02020603050405020304" pitchFamily="18" charset="0"/>
                <a:cs typeface="Times New Roman" panose="02020603050405020304" pitchFamily="18" charset="0"/>
              </a:rPr>
              <a:t>данной проблемы может стать передача бюджетных полномочий по осуществлению внутреннего муниципального финансового контроля муниципальным районам.</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Необходимо обратить внимание, что органы прокуратуры осуществляют надзор за соблюдением и исполнением законов федеральными органами исполнительной власти, Следственным комитетом РФ, представительными (законодательными) и исполнительными органами субъектов РФ, органами местного самоуправления и т.д..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случае выявления факта неосуществления полномочий по внутреннему муниципальному контролю могут быть применены меры прокурорского реагирования.</a:t>
            </a:r>
          </a:p>
        </p:txBody>
      </p:sp>
    </p:spTree>
    <p:extLst>
      <p:ext uri="{BB962C8B-B14F-4D97-AF65-F5344CB8AC3E}">
        <p14:creationId xmlns:p14="http://schemas.microsoft.com/office/powerpoint/2010/main" val="345724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878" y="692696"/>
            <a:ext cx="7433538" cy="5847755"/>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Механизмы </a:t>
            </a:r>
            <a:r>
              <a:rPr lang="ru-RU" sz="1100" i="1" dirty="0">
                <a:latin typeface="Times New Roman" panose="02020603050405020304" pitchFamily="18" charset="0"/>
                <a:cs typeface="Times New Roman" panose="02020603050405020304" pitchFamily="18" charset="0"/>
              </a:rPr>
              <a:t>координирования и взаимодействия проверяющих лиц, осуществляющих разные виды контроля (согласование временных периодов проведения ревизий, проверок и иных контрольных мероприятий разными органами, обмен информацией, применение риск ориентированного подхода).</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Планирование </a:t>
            </a:r>
            <a:r>
              <a:rPr lang="ru-RU" sz="1100" dirty="0">
                <a:latin typeface="Times New Roman" panose="02020603050405020304" pitchFamily="18" charset="0"/>
                <a:cs typeface="Times New Roman" panose="02020603050405020304" pitchFamily="18" charset="0"/>
              </a:rPr>
              <a:t>контрольных мероприятий осуществляется в соответствии с федеральным стандартом, утвержденным постановлением Правительства РФ от 27.02.2020 № 208 (далее – Федеральный стандарт № 208), </a:t>
            </a:r>
            <a:r>
              <a:rPr lang="ru-RU" sz="1100" dirty="0" smtClean="0">
                <a:latin typeface="Times New Roman" panose="02020603050405020304" pitchFamily="18" charset="0"/>
                <a:cs typeface="Times New Roman" panose="02020603050405020304" pitchFamily="18" charset="0"/>
              </a:rPr>
              <a:t>               с </a:t>
            </a:r>
            <a:r>
              <a:rPr lang="ru-RU" sz="1100" dirty="0">
                <a:latin typeface="Times New Roman" panose="02020603050405020304" pitchFamily="18" charset="0"/>
                <a:cs typeface="Times New Roman" panose="02020603050405020304" pitchFamily="18" charset="0"/>
              </a:rPr>
              <a:t>применением риск-ориентированного подхода, выражающегося в необходимости проведения контрольного мероприятия в очередном финансовом году на основании идентификации принадлежности объекта контроля и (или) направления его финансово-хозяйственной деятельности.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Согласование плана контрольных мероприятий с другими контрольными органами федеральным стандартом </a:t>
            </a:r>
            <a:r>
              <a:rPr lang="ru-RU" sz="1100" dirty="0" smtClean="0">
                <a:latin typeface="Times New Roman" panose="02020603050405020304" pitchFamily="18" charset="0"/>
                <a:cs typeface="Times New Roman" panose="02020603050405020304" pitchFamily="18" charset="0"/>
              </a:rPr>
              <a:t>        не </a:t>
            </a:r>
            <a:r>
              <a:rPr lang="ru-RU" sz="1100" dirty="0">
                <a:latin typeface="Times New Roman" panose="02020603050405020304" pitchFamily="18" charset="0"/>
                <a:cs typeface="Times New Roman" panose="02020603050405020304" pitchFamily="18" charset="0"/>
              </a:rPr>
              <a:t>предусмотрено.</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целях исключения излишнего дублирования контрольных мероприятий в отношении одних и тех же объектов контроля, обмена информацией, могут быть заключены соглашения об информационном взаимодействии между органами внешнего и внутреннего муниципального финансового контроля.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При планировании анализ информации об объектах контроля и предметах контроля осуществляется </a:t>
            </a:r>
            <a:r>
              <a:rPr lang="ru-RU" sz="1100" dirty="0" smtClean="0">
                <a:latin typeface="Times New Roman" panose="02020603050405020304" pitchFamily="18" charset="0"/>
                <a:cs typeface="Times New Roman" panose="02020603050405020304" pitchFamily="18" charset="0"/>
              </a:rPr>
              <a:t>                     на </a:t>
            </a:r>
            <a:r>
              <a:rPr lang="ru-RU" sz="1100" dirty="0">
                <a:latin typeface="Times New Roman" panose="02020603050405020304" pitchFamily="18" charset="0"/>
                <a:cs typeface="Times New Roman" panose="02020603050405020304" pitchFamily="18" charset="0"/>
              </a:rPr>
              <a:t>основании данных, содержащихся преимущественно в государственных и муниципальных информационных системах, содержащих информацию о деятельности объектов контроля. Анализ информации об объектах контроля </a:t>
            </a:r>
            <a:r>
              <a:rPr lang="ru-RU" sz="1100" dirty="0" smtClean="0">
                <a:latin typeface="Times New Roman" panose="02020603050405020304" pitchFamily="18" charset="0"/>
                <a:cs typeface="Times New Roman" panose="02020603050405020304" pitchFamily="18" charset="0"/>
              </a:rPr>
              <a:t>         и </a:t>
            </a:r>
            <a:r>
              <a:rPr lang="ru-RU" sz="1100" dirty="0">
                <a:latin typeface="Times New Roman" panose="02020603050405020304" pitchFamily="18" charset="0"/>
                <a:cs typeface="Times New Roman" panose="02020603050405020304" pitchFamily="18" charset="0"/>
              </a:rPr>
              <a:t>предметах контроля, а также оценка рисков в сфере закупок товаров, работ, услуг для обеспечения государственных </a:t>
            </a:r>
            <a:r>
              <a:rPr lang="ru-RU" sz="1100" dirty="0" smtClean="0">
                <a:latin typeface="Times New Roman" panose="02020603050405020304" pitchFamily="18" charset="0"/>
                <a:cs typeface="Times New Roman" panose="02020603050405020304" pitchFamily="18" charset="0"/>
              </a:rPr>
              <a:t>    и </a:t>
            </a:r>
            <a:r>
              <a:rPr lang="ru-RU" sz="1100" dirty="0">
                <a:latin typeface="Times New Roman" panose="02020603050405020304" pitchFamily="18" charset="0"/>
                <a:cs typeface="Times New Roman" panose="02020603050405020304" pitchFamily="18" charset="0"/>
              </a:rPr>
              <a:t>муниципальных нужд осуществляется, в том числе посредством автоматизированной обработки информации </a:t>
            </a:r>
            <a:r>
              <a:rPr lang="ru-RU" sz="1100" dirty="0" smtClean="0">
                <a:latin typeface="Times New Roman" panose="02020603050405020304" pitchFamily="18" charset="0"/>
                <a:cs typeface="Times New Roman" panose="02020603050405020304" pitchFamily="18" charset="0"/>
              </a:rPr>
              <a:t>                     с </a:t>
            </a:r>
            <a:r>
              <a:rPr lang="ru-RU" sz="1100" dirty="0">
                <a:latin typeface="Times New Roman" panose="02020603050405020304" pitchFamily="18" charset="0"/>
                <a:cs typeface="Times New Roman" panose="02020603050405020304" pitchFamily="18" charset="0"/>
              </a:rPr>
              <a:t>использованием Единой информационной системы в сфере закупок в зависимости от потенциальных негативных последствий нарушений и (или) вероятности их наступления, а также (при необходимости) дополнительно ручным способом.</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Планирование контрольных мероприятий включает следующие этапы:</a:t>
            </a:r>
          </a:p>
          <a:p>
            <a:pPr algn="just"/>
            <a:r>
              <a:rPr lang="ru-RU" sz="1100" dirty="0" smtClean="0">
                <a:latin typeface="Times New Roman" panose="02020603050405020304" pitchFamily="18" charset="0"/>
                <a:cs typeface="Times New Roman" panose="02020603050405020304" pitchFamily="18" charset="0"/>
              </a:rPr>
              <a:t>          а</a:t>
            </a:r>
            <a:r>
              <a:rPr lang="ru-RU" sz="1100" dirty="0">
                <a:latin typeface="Times New Roman" panose="02020603050405020304" pitchFamily="18" charset="0"/>
                <a:cs typeface="Times New Roman" panose="02020603050405020304" pitchFamily="18" charset="0"/>
              </a:rPr>
              <a:t>) формирование исходных данных для составления проекта плана контрольных мероприятий;</a:t>
            </a:r>
          </a:p>
          <a:p>
            <a:pPr algn="just"/>
            <a:r>
              <a:rPr lang="ru-RU" sz="1100" dirty="0" smtClean="0">
                <a:latin typeface="Times New Roman" panose="02020603050405020304" pitchFamily="18" charset="0"/>
                <a:cs typeface="Times New Roman" panose="02020603050405020304" pitchFamily="18" charset="0"/>
              </a:rPr>
              <a:t>          б</a:t>
            </a:r>
            <a:r>
              <a:rPr lang="ru-RU" sz="1100" dirty="0">
                <a:latin typeface="Times New Roman" panose="02020603050405020304" pitchFamily="18" charset="0"/>
                <a:cs typeface="Times New Roman" panose="02020603050405020304" pitchFamily="18" charset="0"/>
              </a:rPr>
              <a:t>) составление проекта плана контрольных мероприятий;</a:t>
            </a:r>
          </a:p>
          <a:p>
            <a:pPr algn="just"/>
            <a:r>
              <a:rPr lang="ru-RU" sz="1100" dirty="0" smtClean="0">
                <a:latin typeface="Times New Roman" panose="02020603050405020304" pitchFamily="18" charset="0"/>
                <a:cs typeface="Times New Roman" panose="02020603050405020304" pitchFamily="18" charset="0"/>
              </a:rPr>
              <a:t>          в</a:t>
            </a:r>
            <a:r>
              <a:rPr lang="ru-RU" sz="1100" dirty="0">
                <a:latin typeface="Times New Roman" panose="02020603050405020304" pitchFamily="18" charset="0"/>
                <a:cs typeface="Times New Roman" panose="02020603050405020304" pitchFamily="18" charset="0"/>
              </a:rPr>
              <a:t>) утверждение плана контрольных мероприятий</a:t>
            </a:r>
            <a:r>
              <a:rPr lang="ru-RU" sz="1100" dirty="0" smtClean="0">
                <a:latin typeface="Times New Roman" panose="02020603050405020304" pitchFamily="18" charset="0"/>
                <a:cs typeface="Times New Roman" panose="02020603050405020304" pitchFamily="18" charset="0"/>
              </a:rPr>
              <a:t>.</a:t>
            </a:r>
          </a:p>
          <a:p>
            <a:pPr algn="just"/>
            <a:r>
              <a:rPr lang="ru-RU" sz="1100" dirty="0" smtClean="0">
                <a:latin typeface="Times New Roman" panose="02020603050405020304" pitchFamily="18" charset="0"/>
                <a:cs typeface="Times New Roman" panose="02020603050405020304" pitchFamily="18" charset="0"/>
              </a:rPr>
              <a:t>          </a:t>
            </a:r>
            <a:r>
              <a:rPr lang="ru-RU" sz="1100" u="sng" dirty="0" smtClean="0">
                <a:latin typeface="Times New Roman" panose="02020603050405020304" pitchFamily="18" charset="0"/>
                <a:cs typeface="Times New Roman" panose="02020603050405020304" pitchFamily="18" charset="0"/>
              </a:rPr>
              <a:t>Применение </a:t>
            </a:r>
            <a:r>
              <a:rPr lang="ru-RU" sz="1100" u="sng" dirty="0" smtClean="0">
                <a:latin typeface="Times New Roman" panose="02020603050405020304" pitchFamily="18" charset="0"/>
                <a:cs typeface="Times New Roman" panose="02020603050405020304" pitchFamily="18" charset="0"/>
              </a:rPr>
              <a:t>риск ориентированного подхода</a:t>
            </a:r>
            <a:r>
              <a:rPr lang="ru-RU" sz="1100" dirty="0" smtClean="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Согласно </a:t>
            </a:r>
            <a:r>
              <a:rPr lang="ru-RU" sz="1100" dirty="0" smtClean="0">
                <a:latin typeface="Times New Roman" panose="02020603050405020304" pitchFamily="18" charset="0"/>
                <a:cs typeface="Times New Roman" panose="02020603050405020304" pitchFamily="18" charset="0"/>
              </a:rPr>
              <a:t>федеральному стандарту № 208 при планировании контрольных мероприятий применяется риск-ориентировочный подход. Категории риска определены п.11 Федерального стандарта № 208.</a:t>
            </a:r>
          </a:p>
          <a:p>
            <a:pPr algn="just"/>
            <a:r>
              <a:rPr lang="ru-RU" sz="1100" dirty="0" smtClean="0">
                <a:latin typeface="Times New Roman" panose="02020603050405020304" pitchFamily="18" charset="0"/>
                <a:cs typeface="Times New Roman" panose="02020603050405020304" pitchFamily="18" charset="0"/>
              </a:rPr>
              <a:t>          При </a:t>
            </a:r>
            <a:r>
              <a:rPr lang="ru-RU" sz="1100" dirty="0" smtClean="0">
                <a:latin typeface="Times New Roman" panose="02020603050405020304" pitchFamily="18" charset="0"/>
                <a:cs typeface="Times New Roman" panose="02020603050405020304" pitchFamily="18" charset="0"/>
              </a:rPr>
              <a:t>определении значения критерия </a:t>
            </a:r>
            <a:r>
              <a:rPr lang="ru-RU" sz="1100" dirty="0" smtClean="0">
                <a:latin typeface="Times New Roman" panose="02020603050405020304" pitchFamily="18" charset="0"/>
                <a:cs typeface="Times New Roman" panose="02020603050405020304" pitchFamily="18" charset="0"/>
              </a:rPr>
              <a:t>«вероятность» </a:t>
            </a:r>
            <a:r>
              <a:rPr lang="ru-RU" sz="1100" dirty="0" smtClean="0">
                <a:latin typeface="Times New Roman" panose="02020603050405020304" pitchFamily="18" charset="0"/>
                <a:cs typeface="Times New Roman" panose="02020603050405020304" pitchFamily="18" charset="0"/>
              </a:rPr>
              <a:t>и значения критерия </a:t>
            </a:r>
            <a:r>
              <a:rPr lang="ru-RU" sz="1100" dirty="0" smtClean="0">
                <a:latin typeface="Times New Roman" panose="02020603050405020304" pitchFamily="18" charset="0"/>
                <a:cs typeface="Times New Roman" panose="02020603050405020304" pitchFamily="18" charset="0"/>
              </a:rPr>
              <a:t>«существенность</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используется шкала оценок </a:t>
            </a:r>
            <a:r>
              <a:rPr lang="ru-RU" sz="1100" dirty="0" smtClean="0">
                <a:latin typeface="Times New Roman" panose="02020603050405020304" pitchFamily="18" charset="0"/>
                <a:cs typeface="Times New Roman" panose="02020603050405020304" pitchFamily="18" charset="0"/>
              </a:rPr>
              <a:t>– «низкая оценка», </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средняя оценка» </a:t>
            </a:r>
            <a:r>
              <a:rPr lang="ru-RU" sz="1100" dirty="0" smtClean="0">
                <a:latin typeface="Times New Roman" panose="02020603050405020304" pitchFamily="18" charset="0"/>
                <a:cs typeface="Times New Roman" panose="02020603050405020304" pitchFamily="18" charset="0"/>
              </a:rPr>
              <a:t>или </a:t>
            </a:r>
            <a:r>
              <a:rPr lang="ru-RU" sz="1100" dirty="0" smtClean="0">
                <a:latin typeface="Times New Roman" panose="02020603050405020304" pitchFamily="18" charset="0"/>
                <a:cs typeface="Times New Roman" panose="02020603050405020304" pitchFamily="18" charset="0"/>
              </a:rPr>
              <a:t>«высокая оценка». </a:t>
            </a:r>
            <a:r>
              <a:rPr lang="ru-RU" sz="1100" dirty="0" smtClean="0">
                <a:latin typeface="Times New Roman" panose="02020603050405020304" pitchFamily="18" charset="0"/>
                <a:cs typeface="Times New Roman" panose="02020603050405020304" pitchFamily="18" charset="0"/>
              </a:rPr>
              <a:t>На основании анализа рисков - сочетания критерия </a:t>
            </a:r>
            <a:r>
              <a:rPr lang="ru-RU" sz="1100" dirty="0" smtClean="0">
                <a:latin typeface="Times New Roman" panose="02020603050405020304" pitchFamily="18" charset="0"/>
                <a:cs typeface="Times New Roman" panose="02020603050405020304" pitchFamily="18" charset="0"/>
              </a:rPr>
              <a:t>«вероятность</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и критерия </a:t>
            </a:r>
            <a:r>
              <a:rPr lang="ru-RU" sz="1100" dirty="0" smtClean="0">
                <a:latin typeface="Times New Roman" panose="02020603050405020304" pitchFamily="18" charset="0"/>
                <a:cs typeface="Times New Roman" panose="02020603050405020304" pitchFamily="18" charset="0"/>
              </a:rPr>
              <a:t>«существенность</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и определения их значения по шкале оценок каждому предмету </a:t>
            </a:r>
            <a:r>
              <a:rPr lang="ru-RU" sz="1100" dirty="0" smtClean="0">
                <a:latin typeface="Times New Roman" panose="02020603050405020304" pitchFamily="18" charset="0"/>
                <a:cs typeface="Times New Roman" panose="02020603050405020304" pitchFamily="18" charset="0"/>
              </a:rPr>
              <a:t>контроля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(продолжение на следующем слайде)</a:t>
            </a:r>
            <a:endParaRPr lang="ru-RU" sz="11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80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3313" y="836712"/>
            <a:ext cx="7344816" cy="5678478"/>
          </a:xfrm>
          <a:prstGeom prst="rect">
            <a:avLst/>
          </a:prstGeom>
          <a:noFill/>
        </p:spPr>
        <p:txBody>
          <a:bodyPr wrap="square" rtlCol="0">
            <a:spAutoFit/>
          </a:bodyPr>
          <a:lstStyle/>
          <a:p>
            <a:pPr algn="just"/>
            <a:r>
              <a:rPr lang="ru-RU" sz="1100" dirty="0" smtClean="0">
                <a:latin typeface="Times New Roman" panose="02020603050405020304" pitchFamily="18" charset="0"/>
                <a:cs typeface="Times New Roman" panose="02020603050405020304" pitchFamily="18" charset="0"/>
              </a:rPr>
              <a:t>и объекту контроля присваивается одна из следующих категорий риска.</a:t>
            </a:r>
          </a:p>
          <a:p>
            <a:pPr algn="just"/>
            <a:r>
              <a:rPr lang="ru-RU" sz="1100" dirty="0" smtClean="0">
                <a:latin typeface="Times New Roman" panose="02020603050405020304" pitchFamily="18" charset="0"/>
                <a:cs typeface="Times New Roman" panose="02020603050405020304" pitchFamily="18" charset="0"/>
              </a:rPr>
              <a:t>          При </a:t>
            </a:r>
            <a:r>
              <a:rPr lang="ru-RU" sz="1100" dirty="0" smtClean="0">
                <a:latin typeface="Times New Roman" panose="02020603050405020304" pitchFamily="18" charset="0"/>
                <a:cs typeface="Times New Roman" panose="02020603050405020304" pitchFamily="18" charset="0"/>
              </a:rPr>
              <a:t>оценке значений критерия </a:t>
            </a:r>
            <a:r>
              <a:rPr lang="ru-RU" sz="1100" dirty="0" smtClean="0">
                <a:latin typeface="Times New Roman" panose="02020603050405020304" pitchFamily="18" charset="0"/>
                <a:cs typeface="Times New Roman" panose="02020603050405020304" pitchFamily="18" charset="0"/>
              </a:rPr>
              <a:t>«вероятность</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помимо информации, указанной </a:t>
            </a:r>
            <a:r>
              <a:rPr lang="ru-RU" sz="1100" dirty="0" smtClean="0">
                <a:latin typeface="Times New Roman" panose="02020603050405020304" pitchFamily="18" charset="0"/>
                <a:cs typeface="Times New Roman" panose="02020603050405020304" pitchFamily="18" charset="0"/>
              </a:rPr>
              <a:t>в подпунктах «а» – «е» пункта 9 Федерального </a:t>
            </a:r>
            <a:r>
              <a:rPr lang="ru-RU" sz="1100" dirty="0" smtClean="0">
                <a:latin typeface="Times New Roman" panose="02020603050405020304" pitchFamily="18" charset="0"/>
                <a:cs typeface="Times New Roman" panose="02020603050405020304" pitchFamily="18" charset="0"/>
              </a:rPr>
              <a:t>стандарта, используется в том числе следующая информация:</a:t>
            </a:r>
          </a:p>
          <a:p>
            <a:pPr algn="just"/>
            <a:r>
              <a:rPr lang="ru-RU" sz="1100" dirty="0" smtClean="0">
                <a:latin typeface="Times New Roman" panose="02020603050405020304" pitchFamily="18" charset="0"/>
                <a:cs typeface="Times New Roman" panose="02020603050405020304" pitchFamily="18" charset="0"/>
              </a:rPr>
              <a:t>          главных </a:t>
            </a:r>
            <a:r>
              <a:rPr lang="ru-RU" sz="1100" dirty="0" smtClean="0">
                <a:latin typeface="Times New Roman" panose="02020603050405020304" pitchFamily="18" charset="0"/>
                <a:cs typeface="Times New Roman" panose="02020603050405020304" pitchFamily="18" charset="0"/>
              </a:rPr>
              <a:t>администраторов бюджетных средств о наличии признаков нарушений бюджетного законодательства Российской Федерации, выявленных ими при осуществлении внутреннего финансового аудита, в отношении которых отсутствует возможность их устранения;</a:t>
            </a:r>
          </a:p>
          <a:p>
            <a:pPr algn="just"/>
            <a:r>
              <a:rPr lang="ru-RU" sz="1100" dirty="0" smtClean="0">
                <a:latin typeface="Times New Roman" panose="02020603050405020304" pitchFamily="18" charset="0"/>
                <a:cs typeface="Times New Roman" panose="02020603050405020304" pitchFamily="18" charset="0"/>
              </a:rPr>
              <a:t>          о </a:t>
            </a:r>
            <a:r>
              <a:rPr lang="ru-RU" sz="1100" dirty="0" smtClean="0">
                <a:latin typeface="Times New Roman" panose="02020603050405020304" pitchFamily="18" charset="0"/>
                <a:cs typeface="Times New Roman" panose="02020603050405020304" pitchFamily="18" charset="0"/>
              </a:rPr>
              <a:t>длительности периода, прошедшего с даты завершения контрольного мероприятия в отношении объекта контроля; о признаках нарушений законодательства Российской Федерации и иных правовых актов о контрактной системе в сфере закупок товаров, работ, услуг для обеспечения государственных и муниципальных нужд;</a:t>
            </a:r>
          </a:p>
          <a:p>
            <a:pPr algn="just"/>
            <a:r>
              <a:rPr lang="ru-RU" sz="1100" dirty="0" smtClean="0">
                <a:latin typeface="Times New Roman" panose="02020603050405020304" pitchFamily="18" charset="0"/>
                <a:cs typeface="Times New Roman" panose="02020603050405020304" pitchFamily="18" charset="0"/>
              </a:rPr>
              <a:t>          иная </a:t>
            </a:r>
            <a:r>
              <a:rPr lang="ru-RU" sz="1100" dirty="0" smtClean="0">
                <a:latin typeface="Times New Roman" panose="02020603050405020304" pitchFamily="18" charset="0"/>
                <a:cs typeface="Times New Roman" panose="02020603050405020304" pitchFamily="18" charset="0"/>
              </a:rPr>
              <a:t>информация, свидетельствующая о возможности совершения объектом контроля нарушений, содержащаяся в информационных системах ФК и документах, составляемых в ходе осуществления контроля в финансово-бюджетной сфере.</a:t>
            </a:r>
          </a:p>
          <a:p>
            <a:pPr algn="just"/>
            <a:r>
              <a:rPr lang="ru-RU" sz="1100" dirty="0" smtClean="0">
                <a:latin typeface="Times New Roman" panose="02020603050405020304" pitchFamily="18" charset="0"/>
                <a:cs typeface="Times New Roman" panose="02020603050405020304" pitchFamily="18" charset="0"/>
              </a:rPr>
              <a:t>          При </a:t>
            </a:r>
            <a:r>
              <a:rPr lang="ru-RU" sz="1100" dirty="0" smtClean="0">
                <a:latin typeface="Times New Roman" panose="02020603050405020304" pitchFamily="18" charset="0"/>
                <a:cs typeface="Times New Roman" panose="02020603050405020304" pitchFamily="18" charset="0"/>
              </a:rPr>
              <a:t>оценке значений критерия </a:t>
            </a:r>
            <a:r>
              <a:rPr lang="ru-RU" sz="1100" dirty="0" smtClean="0">
                <a:latin typeface="Times New Roman" panose="02020603050405020304" pitchFamily="18" charset="0"/>
                <a:cs typeface="Times New Roman" panose="02020603050405020304" pitchFamily="18" charset="0"/>
              </a:rPr>
              <a:t>«существенность</a:t>
            </a:r>
            <a:r>
              <a:rPr lang="ru-RU" sz="1100" dirty="0" smtClean="0">
                <a:latin typeface="Times New Roman" panose="02020603050405020304" pitchFamily="18" charset="0"/>
                <a:cs typeface="Times New Roman" panose="02020603050405020304" pitchFamily="18" charset="0"/>
              </a:rPr>
              <a:t>»</a:t>
            </a:r>
            <a:r>
              <a:rPr lang="ru-RU"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помимо информации, указанной </a:t>
            </a:r>
            <a:r>
              <a:rPr lang="ru-RU" sz="1100" dirty="0" smtClean="0">
                <a:latin typeface="Times New Roman" panose="02020603050405020304" pitchFamily="18" charset="0"/>
                <a:cs typeface="Times New Roman" panose="02020603050405020304" pitchFamily="18" charset="0"/>
              </a:rPr>
              <a:t>в подпунктах «а» - «г»     пункта 10 </a:t>
            </a:r>
            <a:r>
              <a:rPr lang="ru-RU" sz="1100" dirty="0" smtClean="0">
                <a:latin typeface="Times New Roman" panose="02020603050405020304" pitchFamily="18" charset="0"/>
                <a:cs typeface="Times New Roman" panose="02020603050405020304" pitchFamily="18" charset="0"/>
              </a:rPr>
              <a:t>Федерального стандарта, используется, в том числе следующая информация:</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об участии объекта контроля в реализации национальных проектов, приоритетных проектов (программ), государственных программ Российской Федерации, федеральной адресной инвестиционной программы;</a:t>
            </a:r>
          </a:p>
          <a:p>
            <a:pPr algn="just"/>
            <a:r>
              <a:rPr lang="ru-RU" sz="1100" dirty="0" smtClean="0">
                <a:latin typeface="Times New Roman" panose="02020603050405020304" pitchFamily="18" charset="0"/>
                <a:cs typeface="Times New Roman" panose="02020603050405020304" pitchFamily="18" charset="0"/>
              </a:rPr>
              <a:t>информация о несостоятельности (банкротстве) юридических лиц - контрагентов объекта контроля;</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 завершенных и находящихся в производстве судебных делах в арбитражных судах Российской Федерации;</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 рисках при осуществлении финансово-хозяйственной деятельности объектов контроля, поступившая от Генеральной прокуратуры Российской Федерации, Министерства внутренних дел Российской Федерации, Федеральной службы по финансовому мониторингу, Счетной палаты Российской Федерации;</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 контрактах, заключенных с единственным поставщиком (подрядчиком, исполнителем), в том числе по основаниям, </a:t>
            </a:r>
            <a:r>
              <a:rPr lang="ru-RU" sz="1100" dirty="0" smtClean="0">
                <a:latin typeface="Times New Roman" panose="02020603050405020304" pitchFamily="18" charset="0"/>
                <a:cs typeface="Times New Roman" panose="02020603050405020304" pitchFamily="18" charset="0"/>
              </a:rPr>
              <a:t>предусмотренным пунктами 2 и 9 части 1 статьи 93 Федерального </a:t>
            </a:r>
            <a:r>
              <a:rPr lang="ru-RU" sz="1100" dirty="0" smtClean="0">
                <a:latin typeface="Times New Roman" panose="02020603050405020304" pitchFamily="18" charset="0"/>
                <a:cs typeface="Times New Roman" panose="02020603050405020304" pitchFamily="18" charset="0"/>
              </a:rPr>
              <a:t>закона от 5 апреля 2013 г.                         № 44-ФЗ «О контрактной системе в сфере закупок товаров, работ, услуг для обеспечения государственных и муниципальных нужд»;</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 рисках при заключении контракта, изменении условий контракта, исполнении контракта;</a:t>
            </a:r>
          </a:p>
          <a:p>
            <a:pPr algn="just"/>
            <a:r>
              <a:rPr lang="ru-RU" sz="1100" dirty="0" smtClean="0">
                <a:latin typeface="Times New Roman" panose="02020603050405020304" pitchFamily="18" charset="0"/>
                <a:cs typeface="Times New Roman" panose="02020603050405020304" pitchFamily="18" charset="0"/>
              </a:rPr>
              <a:t>информация о признаках несоблюдения установленных сроков внесения информации в ЕИС;</a:t>
            </a:r>
          </a:p>
          <a:p>
            <a:pPr algn="just"/>
            <a:r>
              <a:rPr lang="ru-RU" sz="1100" dirty="0" smtClean="0">
                <a:latin typeface="Times New Roman" panose="02020603050405020304" pitchFamily="18" charset="0"/>
                <a:cs typeface="Times New Roman" panose="02020603050405020304" pitchFamily="18" charset="0"/>
              </a:rPr>
              <a:t>          информация </a:t>
            </a:r>
            <a:r>
              <a:rPr lang="ru-RU" sz="1100" dirty="0" smtClean="0">
                <a:latin typeface="Times New Roman" panose="02020603050405020304" pitchFamily="18" charset="0"/>
                <a:cs typeface="Times New Roman" panose="02020603050405020304" pitchFamily="18" charset="0"/>
              </a:rPr>
              <a:t>о наличии удовлетворенных (частично удовлетворенных) жалоб, принятых по ним решений и выданных предписаний, представлений, в том числе размещенная в ЕИС;</a:t>
            </a:r>
          </a:p>
          <a:p>
            <a:pPr algn="just"/>
            <a:r>
              <a:rPr lang="ru-RU" sz="1100" dirty="0" smtClean="0">
                <a:latin typeface="Times New Roman" panose="02020603050405020304" pitchFamily="18" charset="0"/>
                <a:cs typeface="Times New Roman" panose="02020603050405020304" pitchFamily="18" charset="0"/>
              </a:rPr>
              <a:t>          иная </a:t>
            </a:r>
            <a:r>
              <a:rPr lang="ru-RU" sz="1100" dirty="0" smtClean="0">
                <a:latin typeface="Times New Roman" panose="02020603050405020304" pitchFamily="18" charset="0"/>
                <a:cs typeface="Times New Roman" panose="02020603050405020304" pitchFamily="18" charset="0"/>
              </a:rPr>
              <a:t>информация, свидетельствующая о признаках существенных нарушений, содержащаяся в информационных системах ФК и документах, составляемых в ходе осуществления контроля в финансово-бюджетной сфере.</a:t>
            </a: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615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08720"/>
            <a:ext cx="7272808" cy="4324261"/>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соответствии с требованиями пункта 3 части 1  федерального стандарта «Об утверждении федерального стандарта внутреннего государственного (муниципального) финансового контроля «Проведение проверок, ревизий </a:t>
            </a:r>
            <a:r>
              <a:rPr lang="ru-RU" sz="1100" i="1" dirty="0" smtClean="0">
                <a:latin typeface="Times New Roman" panose="02020603050405020304" pitchFamily="18" charset="0"/>
                <a:cs typeface="Times New Roman" panose="02020603050405020304" pitchFamily="18" charset="0"/>
              </a:rPr>
              <a:t>   и </a:t>
            </a:r>
            <a:r>
              <a:rPr lang="ru-RU" sz="1100" i="1" dirty="0">
                <a:latin typeface="Times New Roman" panose="02020603050405020304" pitchFamily="18" charset="0"/>
                <a:cs typeface="Times New Roman" panose="02020603050405020304" pitchFamily="18" charset="0"/>
              </a:rPr>
              <a:t>обследований и оформление их результатов», утвержденного постановлением Правительства РФ от 17.08.2020 № 1235 (далее – Стандарт № 1235), в ходе подготовки и проведения контрольного мероприятия, должностными лицами органа контроля могут направляться запросы объекту внутреннего государственного (муниципального) финансового контроля (далее - объект контроля), а также органам государственной власти (государственным органам), органам местного самоуправления, органам местной администрации, органам управления государственными внебюджетными фондами, организациям (далее - иные органы, организации) и должностным лицам.</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На </a:t>
            </a:r>
            <a:r>
              <a:rPr lang="ru-RU" sz="1100" i="1" dirty="0">
                <a:latin typeface="Times New Roman" panose="02020603050405020304" pitchFamily="18" charset="0"/>
                <a:cs typeface="Times New Roman" panose="02020603050405020304" pitchFamily="18" charset="0"/>
              </a:rPr>
              <a:t>какой стадии проведения КМ  указанный запрос направляется Объекту контроля? до назначения (издания приказа, распоряжения о назначении) контрольного мероприятия или после издания приказа, распоряжения </a:t>
            </a:r>
            <a:r>
              <a:rPr lang="ru-RU" sz="1100" i="1" dirty="0" smtClean="0">
                <a:latin typeface="Times New Roman" panose="02020603050405020304" pitchFamily="18" charset="0"/>
                <a:cs typeface="Times New Roman" panose="02020603050405020304" pitchFamily="18" charset="0"/>
              </a:rPr>
              <a:t>                   о </a:t>
            </a:r>
            <a:r>
              <a:rPr lang="ru-RU" sz="1100" i="1" dirty="0">
                <a:latin typeface="Times New Roman" panose="02020603050405020304" pitchFamily="18" charset="0"/>
                <a:cs typeface="Times New Roman" panose="02020603050405020304" pitchFamily="18" charset="0"/>
              </a:rPr>
              <a:t>назначении  контрольного мероприятия? Будет ли считаться нарушением, если данный запрос направляется Объекту контроля до назначения (издания приказа, распоряжения о назначении) контрольного мероприятия?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Данный </a:t>
            </a:r>
            <a:r>
              <a:rPr lang="ru-RU" sz="1100" i="1" dirty="0">
                <a:latin typeface="Times New Roman" panose="02020603050405020304" pitchFamily="18" charset="0"/>
                <a:cs typeface="Times New Roman" panose="02020603050405020304" pitchFamily="18" charset="0"/>
              </a:rPr>
              <a:t>вопрос возник в связи с тем, что данная процедура не регламентирована указанным стандартом </a:t>
            </a:r>
            <a:r>
              <a:rPr lang="ru-RU" sz="1100" i="1" dirty="0" smtClean="0">
                <a:latin typeface="Times New Roman" panose="02020603050405020304" pitchFamily="18" charset="0"/>
                <a:cs typeface="Times New Roman" panose="02020603050405020304" pitchFamily="18" charset="0"/>
              </a:rPr>
              <a:t>            и </a:t>
            </a:r>
            <a:r>
              <a:rPr lang="ru-RU" sz="1100" i="1" dirty="0">
                <a:latin typeface="Times New Roman" panose="02020603050405020304" pitchFamily="18" charset="0"/>
                <a:cs typeface="Times New Roman" panose="02020603050405020304" pitchFamily="18" charset="0"/>
              </a:rPr>
              <a:t>не содержит конкретных указаний о стадии направления запроса  «До» или «После» назначения КМ.</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Данный </a:t>
            </a:r>
            <a:r>
              <a:rPr lang="ru-RU" sz="1100" dirty="0">
                <a:latin typeface="Times New Roman" panose="02020603050405020304" pitchFamily="18" charset="0"/>
                <a:cs typeface="Times New Roman" panose="02020603050405020304" pitchFamily="18" charset="0"/>
              </a:rPr>
              <a:t>вопрос не урегулирован законодательством.</a:t>
            </a:r>
          </a:p>
          <a:p>
            <a:pPr algn="just"/>
            <a:r>
              <a:rPr lang="ru-RU" sz="1100" dirty="0" smtClean="0">
                <a:latin typeface="Times New Roman" panose="02020603050405020304" pitchFamily="18" charset="0"/>
                <a:cs typeface="Times New Roman" panose="02020603050405020304" pitchFamily="18" charset="0"/>
              </a:rPr>
              <a:t>          Вместе </a:t>
            </a:r>
            <a:r>
              <a:rPr lang="ru-RU" sz="1100" dirty="0">
                <a:latin typeface="Times New Roman" panose="02020603050405020304" pitchFamily="18" charset="0"/>
                <a:cs typeface="Times New Roman" panose="02020603050405020304" pitchFamily="18" charset="0"/>
              </a:rPr>
              <a:t>с тем, в соответствии со Стандартом № 1235 должностными лицами органов контроля </a:t>
            </a:r>
            <a:r>
              <a:rPr lang="ru-RU" sz="1100" b="1" dirty="0">
                <a:latin typeface="Times New Roman" panose="02020603050405020304" pitchFamily="18" charset="0"/>
                <a:cs typeface="Times New Roman" panose="02020603050405020304" pitchFamily="18" charset="0"/>
              </a:rPr>
              <a:t>в ходе подготовки</a:t>
            </a:r>
            <a:r>
              <a:rPr lang="ru-RU" sz="1100" dirty="0">
                <a:latin typeface="Times New Roman" panose="02020603050405020304" pitchFamily="18" charset="0"/>
                <a:cs typeface="Times New Roman" panose="02020603050405020304" pitchFamily="18" charset="0"/>
              </a:rPr>
              <a:t> и </a:t>
            </a:r>
            <a:r>
              <a:rPr lang="ru-RU" sz="1100" b="1" dirty="0">
                <a:latin typeface="Times New Roman" panose="02020603050405020304" pitchFamily="18" charset="0"/>
                <a:cs typeface="Times New Roman" panose="02020603050405020304" pitchFamily="18" charset="0"/>
              </a:rPr>
              <a:t>проведения</a:t>
            </a:r>
            <a:r>
              <a:rPr lang="ru-RU" sz="1100" dirty="0">
                <a:latin typeface="Times New Roman" panose="02020603050405020304" pitchFamily="18" charset="0"/>
                <a:cs typeface="Times New Roman" panose="02020603050405020304" pitchFamily="18" charset="0"/>
              </a:rPr>
              <a:t> контрольного мероприятия могут направляться запросы объекту контроля, а также органам государственной власти (государственным органам), органам местного самоуправления, органам местной администрации, органам управления государственными внебюджетными фондами, организациям (далее - иные органы, организации) и должностным лицам.</a:t>
            </a:r>
          </a:p>
          <a:p>
            <a:pPr algn="just"/>
            <a:r>
              <a:rPr lang="ru-RU" sz="1100" dirty="0" smtClean="0">
                <a:latin typeface="Times New Roman" panose="02020603050405020304" pitchFamily="18" charset="0"/>
                <a:cs typeface="Times New Roman" panose="02020603050405020304" pitchFamily="18" charset="0"/>
              </a:rPr>
              <a:t>          Запрос </a:t>
            </a:r>
            <a:r>
              <a:rPr lang="ru-RU" sz="1100" dirty="0">
                <a:latin typeface="Times New Roman" panose="02020603050405020304" pitchFamily="18" charset="0"/>
                <a:cs typeface="Times New Roman" panose="02020603050405020304" pitchFamily="18" charset="0"/>
              </a:rPr>
              <a:t>объекту контроля, иным органам, организациям, должностным лицам  должен содержать перечень вопросов, по которым необходимо представить документы и (или) информацию и материалы, перечень </a:t>
            </a:r>
            <a:r>
              <a:rPr lang="ru-RU" sz="1100" dirty="0" err="1">
                <a:latin typeface="Times New Roman" panose="02020603050405020304" pitchFamily="18" charset="0"/>
                <a:cs typeface="Times New Roman" panose="02020603050405020304" pitchFamily="18" charset="0"/>
              </a:rPr>
              <a:t>истребуемых</a:t>
            </a:r>
            <a:r>
              <a:rPr lang="ru-RU" sz="1100" dirty="0">
                <a:latin typeface="Times New Roman" panose="02020603050405020304" pitchFamily="18" charset="0"/>
                <a:cs typeface="Times New Roman" panose="02020603050405020304" pitchFamily="18" charset="0"/>
              </a:rPr>
              <a:t> документов и (или) информации и материалов, а также срок их представления.</a:t>
            </a:r>
          </a:p>
        </p:txBody>
      </p:sp>
    </p:spTree>
    <p:extLst>
      <p:ext uri="{BB962C8B-B14F-4D97-AF65-F5344CB8AC3E}">
        <p14:creationId xmlns:p14="http://schemas.microsoft.com/office/powerpoint/2010/main" val="1327268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416824" cy="3785652"/>
          </a:xfrm>
          <a:prstGeom prst="rect">
            <a:avLst/>
          </a:prstGeom>
          <a:noFill/>
        </p:spPr>
        <p:txBody>
          <a:bodyPr wrap="square" rtlCol="0">
            <a:spAutoFit/>
          </a:bodyPr>
          <a:lstStyle/>
          <a:p>
            <a:pPr lvl="0" algn="just"/>
            <a:r>
              <a:rPr lang="ru-RU" sz="1200" i="1"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Как </a:t>
            </a:r>
            <a:r>
              <a:rPr lang="ru-RU" sz="1100" i="1" dirty="0">
                <a:latin typeface="Times New Roman" panose="02020603050405020304" pitchFamily="18" charset="0"/>
                <a:cs typeface="Times New Roman" panose="02020603050405020304" pitchFamily="18" charset="0"/>
              </a:rPr>
              <a:t>определить сумму нарушений, выявленную при осуществлении внутреннего муниципального финансового контроля, для отражения ее в строке 020 отчета о результатах контрольной деятельности органа внутреннего государственного (муниципального) финансового контроля?</a:t>
            </a:r>
            <a:endParaRPr lang="ru-RU" sz="11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 </a:t>
            </a:r>
          </a:p>
          <a:p>
            <a:pPr algn="just"/>
            <a:r>
              <a:rPr lang="ru-RU" sz="14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Вопрос </a:t>
            </a:r>
            <a:r>
              <a:rPr lang="ru-RU" sz="1100" dirty="0">
                <a:latin typeface="Times New Roman" panose="02020603050405020304" pitchFamily="18" charset="0"/>
                <a:cs typeface="Times New Roman" panose="02020603050405020304" pitchFamily="18" charset="0"/>
              </a:rPr>
              <a:t>некорректный. В строке </a:t>
            </a:r>
            <a:r>
              <a:rPr lang="ru-RU" sz="1100" dirty="0" smtClean="0">
                <a:latin typeface="Times New Roman" panose="02020603050405020304" pitchFamily="18" charset="0"/>
                <a:cs typeface="Times New Roman" panose="02020603050405020304" pitchFamily="18" charset="0"/>
              </a:rPr>
              <a:t>020</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отчета</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о </a:t>
            </a:r>
            <a:r>
              <a:rPr lang="ru-RU" sz="1100" dirty="0">
                <a:latin typeface="Times New Roman" panose="02020603050405020304" pitchFamily="18" charset="0"/>
                <a:cs typeface="Times New Roman" panose="02020603050405020304" pitchFamily="18" charset="0"/>
              </a:rPr>
              <a:t>результатах контрольной деятельности органа внутреннего государственного (муниципального) финансового контроля указываются все суммы выявленных </a:t>
            </a:r>
            <a:r>
              <a:rPr lang="ru-RU" sz="1100" dirty="0" smtClean="0">
                <a:latin typeface="Times New Roman" panose="02020603050405020304" pitchFamily="18" charset="0"/>
                <a:cs typeface="Times New Roman" panose="02020603050405020304" pitchFamily="18" charset="0"/>
              </a:rPr>
              <a:t>нарушений, в </a:t>
            </a:r>
            <a:r>
              <a:rPr lang="ru-RU" sz="1100" dirty="0">
                <a:latin typeface="Times New Roman" panose="02020603050405020304" pitchFamily="18" charset="0"/>
                <a:cs typeface="Times New Roman" panose="02020603050405020304" pitchFamily="18" charset="0"/>
              </a:rPr>
              <a:t>том числе по проверкам, проведенным в рамках полномочий по ч. 8 ст. 99 Федерального закона от 05.04.2013 № 44-ФЗ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a:t>
            </a:r>
            <a:r>
              <a:rPr lang="ru-RU" sz="1100" dirty="0">
                <a:latin typeface="Times New Roman" panose="02020603050405020304" pitchFamily="18" charset="0"/>
                <a:cs typeface="Times New Roman" panose="02020603050405020304" pitchFamily="18" charset="0"/>
              </a:rPr>
              <a:t>О контрактной системе в сфере закупок товаров, работ, услуг для обеспечения государственных и муниципальных нужд», по всем законченным контрольным мероприятиям. В строке 020 отчета включаются как суммы выявленных нарушений, которые подлежат возврату (возмещению) в бюджет, так и суммы выявленных нарушений, по которым требования по возврату не предъявляются.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Сумму </a:t>
            </a:r>
            <a:r>
              <a:rPr lang="ru-RU" sz="1100" dirty="0">
                <a:latin typeface="Times New Roman" panose="02020603050405020304" pitchFamily="18" charset="0"/>
                <a:cs typeface="Times New Roman" panose="02020603050405020304" pitchFamily="18" charset="0"/>
              </a:rPr>
              <a:t>выявленных нарушений определяют в каждом конкретном случае. Это может быть, например, нецелевое использование средств, не достижение значений показателей использования средств субсидии, не выполнение государственного задания, оплата фактически невыполненных работ, неэффективное использование бюджетных средств и т.д.</a:t>
            </a:r>
          </a:p>
          <a:p>
            <a:pPr algn="just"/>
            <a:r>
              <a:rPr lang="ru-RU" sz="1100" dirty="0">
                <a:latin typeface="Times New Roman" panose="02020603050405020304" pitchFamily="18" charset="0"/>
                <a:cs typeface="Times New Roman" panose="02020603050405020304" pitchFamily="18" charset="0"/>
              </a:rPr>
              <a:t>        Следует обратить внимание, что Минфином России разработан проект приказа, которым устанавливаются дополнительные формы  отчетности о результатах контрольной деятельности органов внутреннего государственного (муниципального) финансового контроля. Данные формы согласно п. 3 проекта приказа будут применяться при составлении отчетности о результатах контрольной деятельности, начиная с отчетности за 2022 год.</a:t>
            </a:r>
          </a:p>
          <a:p>
            <a:pPr algn="just"/>
            <a:r>
              <a:rPr lang="ru-RU" sz="1100" dirty="0">
                <a:latin typeface="Times New Roman" panose="02020603050405020304" pitchFamily="18" charset="0"/>
                <a:cs typeface="Times New Roman" panose="02020603050405020304" pitchFamily="18" charset="0"/>
              </a:rPr>
              <a:t>Предварительная дата принятия – декабрь 2022 года.</a:t>
            </a:r>
          </a:p>
          <a:p>
            <a:endParaRPr lang="ru-RU" sz="1100" dirty="0"/>
          </a:p>
        </p:txBody>
      </p:sp>
    </p:spTree>
    <p:extLst>
      <p:ext uri="{BB962C8B-B14F-4D97-AF65-F5344CB8AC3E}">
        <p14:creationId xmlns:p14="http://schemas.microsoft.com/office/powerpoint/2010/main" val="325458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272808" cy="3139321"/>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Обязан </a:t>
            </a:r>
            <a:r>
              <a:rPr lang="ru-RU" sz="1100" i="1" dirty="0">
                <a:latin typeface="Times New Roman" panose="02020603050405020304" pitchFamily="18" charset="0"/>
                <a:cs typeface="Times New Roman" panose="02020603050405020304" pitchFamily="18" charset="0"/>
              </a:rPr>
              <a:t>ли Орган контроля уведомлять Объект контроля о предстоящей проверке? Если да, то, в  какие сроки, каким образом (устно, письменно)?</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Согласно </a:t>
            </a:r>
            <a:r>
              <a:rPr lang="ru-RU" sz="1100" dirty="0">
                <a:latin typeface="Times New Roman" panose="02020603050405020304" pitchFamily="18" charset="0"/>
                <a:cs typeface="Times New Roman" panose="02020603050405020304" pitchFamily="18" charset="0"/>
              </a:rPr>
              <a:t>п. 4 федерального стандарта внутреннего государственного (муниципального) финансового контроля «Права и обязанности должностных лиц органов внутреннего государственного (муниципального) финансового контроля и объектов внутреннего государственного (муниципального) финансового контроля (их должностных лиц) при осуществлении внутреннего государственного (муниципального) финансового контроля», утвержденного постановлением Правительства РФ от 06.02.2020 № 100 (далее - Стандарт № 100) должностные лица органа контроля обязаны, в том числе знакомить руководителя (представителя) объекта контроля с подлежащими направлению объекту контроля копиями документов органа контроля, оформляемых при проведении контрольного мероприятия.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 п. 9 Стандарта № 1235 документы, оформляемые при назначении и проведении контрольного мероприятия, и их копии, подлежащие направлению объекту контроля, вручаются руководителю (уполномоченному представителю) объекта контроля либо направляются объекту контроля с уведомлением о вручении или иным способом, свидетельствующим о дате их получения, в том числе с применением факсимильной связи и (или) автоматизированных информационных систем, в следующие сроки:</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копия </a:t>
            </a:r>
            <a:r>
              <a:rPr lang="ru-RU" sz="1100" dirty="0">
                <a:latin typeface="Times New Roman" panose="02020603050405020304" pitchFamily="18" charset="0"/>
                <a:cs typeface="Times New Roman" panose="02020603050405020304" pitchFamily="18" charset="0"/>
              </a:rPr>
              <a:t>приказа (распоряжения) органа контроля о назначении контрольного мероприятия - не позднее 24 часов </a:t>
            </a:r>
            <a:r>
              <a:rPr lang="ru-RU" sz="1100" dirty="0" smtClean="0">
                <a:latin typeface="Times New Roman" panose="02020603050405020304" pitchFamily="18" charset="0"/>
                <a:cs typeface="Times New Roman" panose="02020603050405020304" pitchFamily="18" charset="0"/>
              </a:rPr>
              <a:t>       до </a:t>
            </a:r>
            <a:r>
              <a:rPr lang="ru-RU" sz="1100" dirty="0">
                <a:latin typeface="Times New Roman" panose="02020603050405020304" pitchFamily="18" charset="0"/>
                <a:cs typeface="Times New Roman" panose="02020603050405020304" pitchFamily="18" charset="0"/>
              </a:rPr>
              <a:t>даты начала контрольного мероприятия;</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запрос </a:t>
            </a:r>
            <a:r>
              <a:rPr lang="ru-RU" sz="1100" dirty="0">
                <a:latin typeface="Times New Roman" panose="02020603050405020304" pitchFamily="18" charset="0"/>
                <a:cs typeface="Times New Roman" panose="02020603050405020304" pitchFamily="18" charset="0"/>
              </a:rPr>
              <a:t>объекту контроля - не позднее одного рабочего дня, следующего за днем его подписания.</a:t>
            </a:r>
          </a:p>
        </p:txBody>
      </p:sp>
    </p:spTree>
    <p:extLst>
      <p:ext uri="{BB962C8B-B14F-4D97-AF65-F5344CB8AC3E}">
        <p14:creationId xmlns:p14="http://schemas.microsoft.com/office/powerpoint/2010/main" val="167030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27314"/>
            <a:ext cx="7200800" cy="4154984"/>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Стандартом </a:t>
            </a:r>
            <a:r>
              <a:rPr lang="ru-RU" sz="1100" i="1" dirty="0">
                <a:latin typeface="Times New Roman" panose="02020603050405020304" pitchFamily="18" charset="0"/>
                <a:cs typeface="Times New Roman" panose="02020603050405020304" pitchFamily="18" charset="0"/>
              </a:rPr>
              <a:t>1095 установлено, что  решение о продлении срока исполнения представления (предписания) принимается однократно. На какой срок можно продлить исполнение представления (предписания)?</a:t>
            </a:r>
            <a:endParaRPr lang="ru-RU" sz="1100" dirty="0">
              <a:latin typeface="Times New Roman" panose="02020603050405020304" pitchFamily="18" charset="0"/>
              <a:cs typeface="Times New Roman" panose="02020603050405020304" pitchFamily="18" charset="0"/>
            </a:endParaRPr>
          </a:p>
          <a:p>
            <a:pPr algn="just"/>
            <a:r>
              <a:rPr lang="ru-RU" sz="1100" b="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По </a:t>
            </a:r>
            <a:r>
              <a:rPr lang="ru-RU" sz="1100" dirty="0">
                <a:latin typeface="Times New Roman" panose="02020603050405020304" pitchFamily="18" charset="0"/>
                <a:cs typeface="Times New Roman" panose="02020603050405020304" pitchFamily="18" charset="0"/>
              </a:rPr>
              <a:t>результатам проверки контрольный орган обязан предпринять все необходимые действия, чтобы объект контроля устранил нарушения или возместил в бюджет незаконно использованные бюджетные средства.</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Кроме того</a:t>
            </a:r>
            <a:r>
              <a:rPr lang="ru-RU" sz="1100" dirty="0" smtClean="0">
                <a:latin typeface="Times New Roman" panose="02020603050405020304" pitchFamily="18" charset="0"/>
                <a:cs typeface="Times New Roman" panose="02020603050405020304" pitchFamily="18" charset="0"/>
              </a:rPr>
              <a:t>, п.3.2 ст. 270.2 БК </a:t>
            </a:r>
            <a:r>
              <a:rPr lang="ru-RU" sz="1100" dirty="0">
                <a:latin typeface="Times New Roman" panose="02020603050405020304" pitchFamily="18" charset="0"/>
                <a:cs typeface="Times New Roman" panose="02020603050405020304" pitchFamily="18" charset="0"/>
              </a:rPr>
              <a:t>РФ установлена возможность продления срока исполнения представления, предписания по решению органа контроля в порядке, предусмотренном федеральными стандартами внутреннего государственного (муниципального) финансового контроля, но не более одного раза по обращению объекта контроля.</a:t>
            </a:r>
          </a:p>
          <a:p>
            <a:pPr algn="just"/>
            <a:r>
              <a:rPr lang="ru-RU" sz="1100" dirty="0">
                <a:latin typeface="Times New Roman" panose="02020603050405020304" pitchFamily="18" charset="0"/>
                <a:cs typeface="Times New Roman" panose="02020603050405020304" pitchFamily="18" charset="0"/>
              </a:rPr>
              <a:t>        Так, в соответствии </a:t>
            </a:r>
            <a:r>
              <a:rPr lang="ru-RU" sz="1100" dirty="0" smtClean="0">
                <a:latin typeface="Times New Roman" panose="02020603050405020304" pitchFamily="18" charset="0"/>
                <a:cs typeface="Times New Roman" panose="02020603050405020304" pitchFamily="18" charset="0"/>
              </a:rPr>
              <a:t>с п. 19 Стандарта </a:t>
            </a:r>
            <a:r>
              <a:rPr lang="ru-RU" sz="1100" dirty="0">
                <a:latin typeface="Times New Roman" panose="02020603050405020304" pitchFamily="18" charset="0"/>
                <a:cs typeface="Times New Roman" panose="02020603050405020304" pitchFamily="18" charset="0"/>
              </a:rPr>
              <a:t>№ 1095 решение о продлении срока представления (предписания) принимается однократно на основании поступления в орган контроля обращения объекта контроля о невозможности исполнения представления (предписания) в установленный срок.</a:t>
            </a:r>
          </a:p>
          <a:p>
            <a:pPr algn="just"/>
            <a:r>
              <a:rPr lang="ru-RU" sz="1100" dirty="0">
                <a:latin typeface="Times New Roman" panose="02020603050405020304" pitchFamily="18" charset="0"/>
                <a:cs typeface="Times New Roman" panose="02020603050405020304" pitchFamily="18" charset="0"/>
              </a:rPr>
              <a:t>        В соответствии </a:t>
            </a:r>
            <a:r>
              <a:rPr lang="ru-RU" sz="1100" dirty="0" smtClean="0">
                <a:latin typeface="Times New Roman" panose="02020603050405020304" pitchFamily="18" charset="0"/>
                <a:cs typeface="Times New Roman" panose="02020603050405020304" pitchFamily="18" charset="0"/>
              </a:rPr>
              <a:t>с п. 21 Стандарта </a:t>
            </a:r>
            <a:r>
              <a:rPr lang="ru-RU" sz="1100" dirty="0">
                <a:latin typeface="Times New Roman" panose="02020603050405020304" pitchFamily="18" charset="0"/>
                <a:cs typeface="Times New Roman" panose="02020603050405020304" pitchFamily="18" charset="0"/>
              </a:rPr>
              <a:t>№ 1095 решение о продлении срока исполнения требования представления (предписания) принимается руководителем (заместителем руководителя) органа контроля в течение                              10 рабочих дней со дня поступления соответствующего обращения.</a:t>
            </a:r>
          </a:p>
          <a:p>
            <a:pPr algn="just"/>
            <a:r>
              <a:rPr lang="ru-RU" sz="1100" dirty="0">
                <a:latin typeface="Times New Roman" panose="02020603050405020304" pitchFamily="18" charset="0"/>
                <a:cs typeface="Times New Roman" panose="02020603050405020304" pitchFamily="18" charset="0"/>
              </a:rPr>
              <a:t>        Возникает сложный вопрос: как контрольному органу установить реально исполнимый срок, за который объект контроля выполнит требования представления (предписания).</a:t>
            </a:r>
          </a:p>
          <a:p>
            <a:pPr algn="just"/>
            <a:r>
              <a:rPr lang="ru-RU" sz="1100" dirty="0">
                <a:latin typeface="Times New Roman" panose="02020603050405020304" pitchFamily="18" charset="0"/>
                <a:cs typeface="Times New Roman" panose="02020603050405020304" pitchFamily="18" charset="0"/>
              </a:rPr>
              <a:t>         При этом, срок, на который возможно продлить исполнение представления (предписания), законодательством не установлен.</a:t>
            </a:r>
          </a:p>
          <a:p>
            <a:pPr algn="just"/>
            <a:r>
              <a:rPr lang="ru-RU" sz="1100" dirty="0">
                <a:latin typeface="Times New Roman" panose="02020603050405020304" pitchFamily="18" charset="0"/>
                <a:cs typeface="Times New Roman" panose="02020603050405020304" pitchFamily="18" charset="0"/>
              </a:rPr>
              <a:t>        Таким образом, при принятии решения о продлении срока исполнения  представления (предписания) целесообразно рассматривать каждое обстоятельство, препятствующее исполнению, все материалы,  подтверждающие наступление определенных обстоятельств, и руководствоваться разумными сроками, то есть индивидуально подходить в оценке каждого случая неисполнения в установленный срок представления (предписания).</a:t>
            </a:r>
          </a:p>
        </p:txBody>
      </p:sp>
    </p:spTree>
    <p:extLst>
      <p:ext uri="{BB962C8B-B14F-4D97-AF65-F5344CB8AC3E}">
        <p14:creationId xmlns:p14="http://schemas.microsoft.com/office/powerpoint/2010/main" val="860827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200800" cy="5309146"/>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соответствии с Бюджетным кодексом РФ Органом контроля  получается необходимый для осуществления внутреннего государственного (муниципального) финансового контроля постоянный доступ к государственным </a:t>
            </a:r>
            <a:r>
              <a:rPr lang="ru-RU" sz="1100" i="1" dirty="0" smtClean="0">
                <a:latin typeface="Times New Roman" panose="02020603050405020304" pitchFamily="18" charset="0"/>
                <a:cs typeface="Times New Roman" panose="02020603050405020304" pitchFamily="18" charset="0"/>
              </a:rPr>
              <a:t>      и </a:t>
            </a:r>
            <a:r>
              <a:rPr lang="ru-RU" sz="1100" i="1" dirty="0">
                <a:latin typeface="Times New Roman" panose="02020603050405020304" pitchFamily="18" charset="0"/>
                <a:cs typeface="Times New Roman" panose="02020603050405020304" pitchFamily="18" charset="0"/>
              </a:rPr>
              <a:t>муниципальным информационным системам в соответствии с законодательством Российской Федерации </a:t>
            </a:r>
            <a:r>
              <a:rPr lang="ru-RU" sz="1100" i="1" dirty="0" smtClean="0">
                <a:latin typeface="Times New Roman" panose="02020603050405020304" pitchFamily="18" charset="0"/>
                <a:cs typeface="Times New Roman" panose="02020603050405020304" pitchFamily="18" charset="0"/>
              </a:rPr>
              <a:t>          об </a:t>
            </a:r>
            <a:r>
              <a:rPr lang="ru-RU" sz="1100" i="1" dirty="0">
                <a:latin typeface="Times New Roman" panose="02020603050405020304" pitchFamily="18" charset="0"/>
                <a:cs typeface="Times New Roman" panose="02020603050405020304" pitchFamily="18" charset="0"/>
              </a:rPr>
              <a:t>информации, информационных технологиях и о защите информации, законодательством Российской Федерации о государственной и иной охраняемой законом тайне, К каким конкретно государственным и муниципальным информационным системам, Орган контроля должен и имеет право получать доступ (наименования таких систем, их перечень)?</a:t>
            </a:r>
            <a:endParaRPr lang="ru-RU" sz="1100" dirty="0">
              <a:latin typeface="Times New Roman" panose="02020603050405020304" pitchFamily="18" charset="0"/>
              <a:cs typeface="Times New Roman" panose="02020603050405020304" pitchFamily="18" charset="0"/>
            </a:endParaRPr>
          </a:p>
          <a:p>
            <a:pPr algn="just"/>
            <a:r>
              <a:rPr lang="ru-RU" sz="1100" b="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Положениями подпункта «д» пункта 3 федерального </a:t>
            </a:r>
            <a:r>
              <a:rPr lang="ru-RU" sz="1000" dirty="0">
                <a:latin typeface="Times New Roman" panose="02020603050405020304" pitchFamily="18" charset="0"/>
                <a:cs typeface="Times New Roman" panose="02020603050405020304" pitchFamily="18" charset="0"/>
              </a:rPr>
              <a:t>стандарта внутреннего государственного (муниципального) финансового контроля </a:t>
            </a:r>
            <a:r>
              <a:rPr lang="ru-RU" sz="1000" dirty="0" smtClean="0">
                <a:latin typeface="Times New Roman" panose="02020603050405020304" pitchFamily="18" charset="0"/>
                <a:cs typeface="Times New Roman" panose="02020603050405020304" pitchFamily="18" charset="0"/>
              </a:rPr>
              <a:t>«Права </a:t>
            </a:r>
            <a:r>
              <a:rPr lang="ru-RU" sz="1000" dirty="0">
                <a:latin typeface="Times New Roman" panose="02020603050405020304" pitchFamily="18" charset="0"/>
                <a:cs typeface="Times New Roman" panose="02020603050405020304" pitchFamily="18" charset="0"/>
              </a:rPr>
              <a:t>и обязанности должностных лиц органов внутреннего государственного (муниципального) финансового контроля и объектов внутреннего государственного (муниципального) финансового контроля (их должностных лиц) при осуществлении внутреннего государственного (муниципального) финансового </a:t>
            </a:r>
            <a:r>
              <a:rPr lang="ru-RU" sz="1000" dirty="0" smtClean="0">
                <a:latin typeface="Times New Roman" panose="02020603050405020304" pitchFamily="18" charset="0"/>
                <a:cs typeface="Times New Roman" panose="02020603050405020304" pitchFamily="18" charset="0"/>
              </a:rPr>
              <a:t>контроля», </a:t>
            </a:r>
            <a:r>
              <a:rPr lang="ru-RU" sz="1000" dirty="0">
                <a:latin typeface="Times New Roman" panose="02020603050405020304" pitchFamily="18" charset="0"/>
                <a:cs typeface="Times New Roman" panose="02020603050405020304" pitchFamily="18" charset="0"/>
              </a:rPr>
              <a:t>утвержденного постановлением Правительства Российской Федерации от 06.02.2020 № 100, предусмотрено получение доступа </a:t>
            </a:r>
            <a:r>
              <a:rPr lang="ru-RU" sz="1000" dirty="0" smtClean="0">
                <a:latin typeface="Times New Roman" panose="02020603050405020304" pitchFamily="18" charset="0"/>
                <a:cs typeface="Times New Roman" panose="02020603050405020304" pitchFamily="18" charset="0"/>
              </a:rPr>
              <a:t>                            и </a:t>
            </a:r>
            <a:r>
              <a:rPr lang="ru-RU" sz="1000" dirty="0">
                <a:latin typeface="Times New Roman" panose="02020603050405020304" pitchFamily="18" charset="0"/>
                <a:cs typeface="Times New Roman" panose="02020603050405020304" pitchFamily="18" charset="0"/>
              </a:rPr>
              <a:t>использование органами контроля при осуществлении полномочий по внутреннему государственному (муниципальному) финансовому контролю как государственных и (или) муниципальных информационных систем (например, государственная интегрированная информационная система управления общественными финансами </a:t>
            </a:r>
            <a:r>
              <a:rPr lang="ru-RU" sz="1000" dirty="0" smtClean="0">
                <a:latin typeface="Times New Roman" panose="02020603050405020304" pitchFamily="18" charset="0"/>
                <a:cs typeface="Times New Roman" panose="02020603050405020304" pitchFamily="18" charset="0"/>
              </a:rPr>
              <a:t>«Электронный бюджет», </a:t>
            </a:r>
            <a:r>
              <a:rPr lang="ru-RU" sz="1000" dirty="0">
                <a:latin typeface="Times New Roman" panose="02020603050405020304" pitchFamily="18" charset="0"/>
                <a:cs typeface="Times New Roman" panose="02020603050405020304" pitchFamily="18" charset="0"/>
              </a:rPr>
              <a:t>государственная информационная система о государственных и муниципальных платежах (ГИС ГМП)), так и информационных систем, владельцем или оператором которых является объект контроля.</a:t>
            </a:r>
          </a:p>
          <a:p>
            <a:pPr algn="just"/>
            <a:r>
              <a:rPr lang="ru-RU" sz="1000" dirty="0">
                <a:latin typeface="Times New Roman" panose="02020603050405020304" pitchFamily="18" charset="0"/>
                <a:cs typeface="Times New Roman" panose="02020603050405020304" pitchFamily="18" charset="0"/>
              </a:rPr>
              <a:t>       Таким образом, при осуществлении полномочий по контролю органы контроля получают доступ к государственным </a:t>
            </a:r>
            <a:r>
              <a:rPr lang="ru-RU" sz="1000" dirty="0" smtClean="0">
                <a:latin typeface="Times New Roman" panose="02020603050405020304" pitchFamily="18" charset="0"/>
                <a:cs typeface="Times New Roman" panose="02020603050405020304" pitchFamily="18" charset="0"/>
              </a:rPr>
              <a:t>             и </a:t>
            </a:r>
            <a:r>
              <a:rPr lang="ru-RU" sz="1000" dirty="0">
                <a:latin typeface="Times New Roman" panose="02020603050405020304" pitchFamily="18" charset="0"/>
                <a:cs typeface="Times New Roman" panose="02020603050405020304" pitchFamily="18" charset="0"/>
              </a:rPr>
              <a:t>(или) муниципальным информационным системам, операторами которых могут являться, в том числе органы исполнительной власти, не являющиеся объектами контроля.</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cs typeface="Times New Roman" panose="02020603050405020304" pitchFamily="18" charset="0"/>
              </a:rPr>
              <a:t>В соответствии с </a:t>
            </a:r>
            <a:r>
              <a:rPr lang="ru-RU" sz="1000" dirty="0" smtClean="0">
                <a:latin typeface="Times New Roman" panose="02020603050405020304" pitchFamily="18" charset="0"/>
                <a:cs typeface="Times New Roman" panose="02020603050405020304" pitchFamily="18" charset="0"/>
              </a:rPr>
              <a:t>Федеральным законом от </a:t>
            </a:r>
            <a:r>
              <a:rPr lang="ru-RU" sz="1000" dirty="0">
                <a:latin typeface="Times New Roman" panose="02020603050405020304" pitchFamily="18" charset="0"/>
                <a:cs typeface="Times New Roman" panose="02020603050405020304" pitchFamily="18" charset="0"/>
              </a:rPr>
              <a:t>27.07.2006 № 149-ФЗ «Об информации, информационных технологиях </a:t>
            </a:r>
            <a:r>
              <a:rPr lang="ru-RU" sz="1000" dirty="0" smtClean="0">
                <a:latin typeface="Times New Roman" panose="02020603050405020304" pitchFamily="18" charset="0"/>
                <a:cs typeface="Times New Roman" panose="02020603050405020304" pitchFamily="18" charset="0"/>
              </a:rPr>
              <a:t>                 и </a:t>
            </a:r>
            <a:r>
              <a:rPr lang="ru-RU" sz="1000" dirty="0">
                <a:latin typeface="Times New Roman" panose="02020603050405020304" pitchFamily="18" charset="0"/>
                <a:cs typeface="Times New Roman" panose="02020603050405020304" pitchFamily="18" charset="0"/>
              </a:rPr>
              <a:t>о защите информации» (далее - Закон № 149-ФЗ) особенности эксплуатации государственных и муниципальных информационных систем могут устанавливаться в соответствии с техническими регламентами, нормативными правовыми актами государственных органов, нормативными правовыми актами органов местного самоуправления, принимающих решения о создании таких информационных систем.</a:t>
            </a:r>
          </a:p>
          <a:p>
            <a:pPr algn="just"/>
            <a:r>
              <a:rPr lang="ru-RU" sz="1000" dirty="0">
                <a:latin typeface="Times New Roman" panose="02020603050405020304" pitchFamily="18" charset="0"/>
                <a:cs typeface="Times New Roman" panose="02020603050405020304" pitchFamily="18" charset="0"/>
              </a:rPr>
              <a:t>        Порядок создания и эксплуатации информационных систем, не являющихся государственными информационными системами или муниципальными информационными системами, определяется операторами таких информационных систем </a:t>
            </a: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соответствии с требованиями, установленными Законом № 149-ФЗ или другими федеральными законами.</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Таким </a:t>
            </a:r>
            <a:r>
              <a:rPr lang="ru-RU" sz="1000" dirty="0">
                <a:latin typeface="Times New Roman" panose="02020603050405020304" pitchFamily="18" charset="0"/>
                <a:cs typeface="Times New Roman" panose="02020603050405020304" pitchFamily="18" charset="0"/>
              </a:rPr>
              <a:t>образом, доступ к информационным системам (постоянный или временный) должен осуществляться органами контроля в зависимости от целей и задач их использования при осуществлении внутреннего государственного (муниципального) финансового контроля с учетом установленных особенностей их эксплуатации (письмо Минфина РФ </a:t>
            </a:r>
            <a:r>
              <a:rPr lang="ru-RU" sz="1000" dirty="0" smtClean="0">
                <a:latin typeface="Times New Roman" panose="02020603050405020304" pitchFamily="18" charset="0"/>
                <a:cs typeface="Times New Roman" panose="02020603050405020304" pitchFamily="18" charset="0"/>
              </a:rPr>
              <a:t>             от </a:t>
            </a:r>
            <a:r>
              <a:rPr lang="ru-RU" sz="1000" dirty="0">
                <a:latin typeface="Times New Roman" panose="02020603050405020304" pitchFamily="18" charset="0"/>
                <a:cs typeface="Times New Roman" panose="02020603050405020304" pitchFamily="18" charset="0"/>
              </a:rPr>
              <a:t>13 мая 2021 г</a:t>
            </a:r>
            <a:r>
              <a:rPr lang="ru-RU" sz="1000" dirty="0" smtClean="0">
                <a:latin typeface="Times New Roman" panose="02020603050405020304" pitchFamily="18" charset="0"/>
                <a:cs typeface="Times New Roman" panose="02020603050405020304" pitchFamily="18" charset="0"/>
              </a:rPr>
              <a:t>. № </a:t>
            </a:r>
            <a:r>
              <a:rPr lang="ru-RU" sz="1000" dirty="0">
                <a:latin typeface="Times New Roman" panose="02020603050405020304" pitchFamily="18" charset="0"/>
                <a:cs typeface="Times New Roman" panose="02020603050405020304" pitchFamily="18" charset="0"/>
              </a:rPr>
              <a:t>02-09-08/36532).</a:t>
            </a:r>
          </a:p>
        </p:txBody>
      </p:sp>
    </p:spTree>
    <p:extLst>
      <p:ext uri="{BB962C8B-B14F-4D97-AF65-F5344CB8AC3E}">
        <p14:creationId xmlns:p14="http://schemas.microsoft.com/office/powerpoint/2010/main" val="666706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785" y="980728"/>
            <a:ext cx="7128792" cy="3308598"/>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Имеется </a:t>
            </a:r>
            <a:r>
              <a:rPr lang="ru-RU" sz="1100" i="1" dirty="0">
                <a:latin typeface="Times New Roman" panose="02020603050405020304" pitchFamily="18" charset="0"/>
                <a:cs typeface="Times New Roman" panose="02020603050405020304" pitchFamily="18" charset="0"/>
              </a:rPr>
              <a:t>ли  для органов внутреннего государственного (муниципального) финансового контроля единая  информационно-правовая база?</a:t>
            </a:r>
            <a:endParaRPr lang="ru-RU" sz="1100" dirty="0">
              <a:latin typeface="Times New Roman" panose="02020603050405020304" pitchFamily="18" charset="0"/>
              <a:cs typeface="Times New Roman" panose="02020603050405020304" pitchFamily="18" charset="0"/>
            </a:endParaRPr>
          </a:p>
          <a:p>
            <a:pPr algn="just"/>
            <a:r>
              <a:rPr lang="ru-RU" sz="1100" b="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Отсутствует</a:t>
            </a: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lvl="0" algn="just"/>
            <a:r>
              <a:rPr lang="ru-RU" sz="1100" i="1" dirty="0" smtClean="0">
                <a:latin typeface="Times New Roman" panose="02020603050405020304" pitchFamily="18" charset="0"/>
                <a:cs typeface="Times New Roman" panose="02020603050405020304" pitchFamily="18" charset="0"/>
              </a:rPr>
              <a:t>        Каким </a:t>
            </a:r>
            <a:r>
              <a:rPr lang="ru-RU" sz="1100" i="1" dirty="0">
                <a:latin typeface="Times New Roman" panose="02020603050405020304" pitchFamily="18" charset="0"/>
                <a:cs typeface="Times New Roman" panose="02020603050405020304" pitchFamily="18" charset="0"/>
              </a:rPr>
              <a:t>образом Объект контроля должен уведомлять должностное лицо Органа контроля о проводимой фото и видеосъёмке? Какой порядок действий должностного лица органа контроля  в случае, если позднее стало известно, что  объект контроля  осуществлял фото - и видеосъемку, </a:t>
            </a:r>
            <a:r>
              <a:rPr lang="ru-RU" sz="1100" i="1" dirty="0" err="1">
                <a:latin typeface="Times New Roman" panose="02020603050405020304" pitchFamily="18" charset="0"/>
                <a:cs typeface="Times New Roman" panose="02020603050405020304" pitchFamily="18" charset="0"/>
              </a:rPr>
              <a:t>звуко</a:t>
            </a:r>
            <a:r>
              <a:rPr lang="ru-RU" sz="1100" i="1" dirty="0">
                <a:latin typeface="Times New Roman" panose="02020603050405020304" pitchFamily="18" charset="0"/>
                <a:cs typeface="Times New Roman" panose="02020603050405020304" pitchFamily="18" charset="0"/>
              </a:rPr>
              <a:t>- и видеозаписи действий должностного лица органа контроля, не уведомив (предупредив)  об этом?</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Способ </a:t>
            </a:r>
            <a:r>
              <a:rPr lang="ru-RU" sz="1100" dirty="0">
                <a:latin typeface="Times New Roman" panose="02020603050405020304" pitchFamily="18" charset="0"/>
                <a:cs typeface="Times New Roman" panose="02020603050405020304" pitchFamily="18" charset="0"/>
              </a:rPr>
              <a:t>уведомления Объектом контроля о проводимой фото- и видеосъёмке федеральными стандартами </a:t>
            </a:r>
            <a:r>
              <a:rPr lang="ru-RU" sz="1100" dirty="0" smtClean="0">
                <a:latin typeface="Times New Roman" panose="02020603050405020304" pitchFamily="18" charset="0"/>
                <a:cs typeface="Times New Roman" panose="02020603050405020304" pitchFamily="18" charset="0"/>
              </a:rPr>
              <a:t>        № </a:t>
            </a:r>
            <a:r>
              <a:rPr lang="ru-RU" sz="1100" dirty="0">
                <a:latin typeface="Times New Roman" panose="02020603050405020304" pitchFamily="18" charset="0"/>
                <a:cs typeface="Times New Roman" panose="02020603050405020304" pitchFamily="18" charset="0"/>
              </a:rPr>
              <a:t>1235 и  № 100 не урегулирован.</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Контрольный </a:t>
            </a:r>
            <a:r>
              <a:rPr lang="ru-RU" sz="1100" dirty="0">
                <a:latin typeface="Times New Roman" panose="02020603050405020304" pitchFamily="18" charset="0"/>
                <a:cs typeface="Times New Roman" panose="02020603050405020304" pitchFamily="18" charset="0"/>
              </a:rPr>
              <a:t>комитет считает, что Объект контроля должен уведомлять руководителя контрольного мероприятия в письменной форме.</a:t>
            </a:r>
          </a:p>
          <a:p>
            <a:pPr algn="just"/>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384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7128792" cy="3139321"/>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Для </a:t>
            </a:r>
            <a:r>
              <a:rPr lang="ru-RU" sz="1100" i="1" dirty="0">
                <a:latin typeface="Times New Roman" panose="02020603050405020304" pitchFamily="18" charset="0"/>
                <a:cs typeface="Times New Roman" panose="02020603050405020304" pitchFamily="18" charset="0"/>
              </a:rPr>
              <a:t>проведения камеральной проверки,  в большинстве случаев предоставляются оригиналы документов (материалов), которые по окончании контрольных действий возвращаются Объекту контроля. Надо </a:t>
            </a:r>
            <a:r>
              <a:rPr lang="ru-RU" sz="1100" i="1" dirty="0" smtClean="0">
                <a:latin typeface="Times New Roman" panose="02020603050405020304" pitchFamily="18" charset="0"/>
                <a:cs typeface="Times New Roman" panose="02020603050405020304" pitchFamily="18" charset="0"/>
              </a:rPr>
              <a:t>                  ли </a:t>
            </a:r>
            <a:r>
              <a:rPr lang="ru-RU" sz="1100" i="1" dirty="0">
                <a:latin typeface="Times New Roman" panose="02020603050405020304" pitchFamily="18" charset="0"/>
                <a:cs typeface="Times New Roman" panose="02020603050405020304" pitchFamily="18" charset="0"/>
              </a:rPr>
              <a:t>отражать в акте, что при проверке должностное лицо Органа контроля использовало оригиналы, а не копии документов (материалов)? Нужно ли к акту проверки прикладывать копии с предоставленных оригиналов документов (материалов), в отношении которых обнаружены нарушения или сделаны выводы о таких нарушения?</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акте камеральной проверки целесообразно указать, что были предоставлены оригиналы документов.</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Согласно </a:t>
            </a:r>
            <a:r>
              <a:rPr lang="ru-RU" sz="1100" dirty="0">
                <a:latin typeface="Times New Roman" panose="02020603050405020304" pitchFamily="18" charset="0"/>
                <a:cs typeface="Times New Roman" panose="02020603050405020304" pitchFamily="18" charset="0"/>
              </a:rPr>
              <a:t>п. 54  Стандарта № 1235 выявленные в ходе контрольного мероприятия нарушения подтверждаются соответствующими документами или их копиями, фото-, видео-, аудиозаписями и иными материалами.</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Выявленные </a:t>
            </a:r>
            <a:r>
              <a:rPr lang="ru-RU" sz="1100" dirty="0">
                <a:latin typeface="Times New Roman" panose="02020603050405020304" pitchFamily="18" charset="0"/>
                <a:cs typeface="Times New Roman" panose="02020603050405020304" pitchFamily="18" charset="0"/>
              </a:rPr>
              <a:t>в ходе контрольного мероприятия нарушения подтверждаются копиями соответствующих документов объекта контроля, такие копии заверяются надписью «Копия верна» и подписью руководителя объекта контроля (иного уполномоченного лица). Копии электронных документов заверяются электронной подписью, распечатываются на бумажном носителе и заверяются в порядке, установленном органом контроля для заверения бумажных копий электронных документов.</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В </a:t>
            </a:r>
            <a:r>
              <a:rPr lang="ru-RU" sz="1100" dirty="0">
                <a:latin typeface="Times New Roman" panose="02020603050405020304" pitchFamily="18" charset="0"/>
                <a:cs typeface="Times New Roman" panose="02020603050405020304" pitchFamily="18" charset="0"/>
              </a:rPr>
              <a:t>случае если копии электронных документов представлены объектом контроля на цифровых носителях, обеспечивающих сохранность и неизменность содержащейся на них информации, дополнительное заверение таких документов не требуется. Цифровой носитель приобщается к материалам контрольного мероприятия.</a:t>
            </a:r>
          </a:p>
        </p:txBody>
      </p:sp>
    </p:spTree>
    <p:extLst>
      <p:ext uri="{BB962C8B-B14F-4D97-AF65-F5344CB8AC3E}">
        <p14:creationId xmlns:p14="http://schemas.microsoft.com/office/powerpoint/2010/main" val="2967550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92696"/>
            <a:ext cx="7200800" cy="5847755"/>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Согласно </a:t>
            </a:r>
            <a:r>
              <a:rPr lang="ru-RU" sz="1100" i="1" dirty="0">
                <a:latin typeface="Times New Roman" panose="02020603050405020304" pitchFamily="18" charset="0"/>
                <a:cs typeface="Times New Roman" panose="02020603050405020304" pitchFamily="18" charset="0"/>
              </a:rPr>
              <a:t>пункту 10 Приказа Минфина России от 28.12.2016 N 243н  на едином портале бюджетной системы Российской Федерации размещается информация о государственном (муниципальном) финансовом контроле, включая: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виды</a:t>
            </a:r>
            <a:r>
              <a:rPr lang="ru-RU" sz="1100" i="1" dirty="0">
                <a:latin typeface="Times New Roman" panose="02020603050405020304" pitchFamily="18" charset="0"/>
                <a:cs typeface="Times New Roman" panose="02020603050405020304" pitchFamily="18" charset="0"/>
              </a:rPr>
              <a:t>, объекты и методы осуществления государственного (муниципального) финансового контроля;</a:t>
            </a:r>
            <a:endParaRPr lang="ru-RU" sz="1100" dirty="0">
              <a:latin typeface="Times New Roman" panose="02020603050405020304" pitchFamily="18" charset="0"/>
              <a:cs typeface="Times New Roman" panose="02020603050405020304" pitchFamily="18" charset="0"/>
            </a:endParaRPr>
          </a:p>
          <a:p>
            <a:pPr algn="just"/>
            <a:r>
              <a:rPr lang="ru-RU" sz="1100" i="1" dirty="0">
                <a:latin typeface="Times New Roman" panose="02020603050405020304" pitchFamily="18" charset="0"/>
                <a:cs typeface="Times New Roman" panose="02020603050405020304" pitchFamily="18" charset="0"/>
              </a:rPr>
              <a:t>полномочия органов внешнего государственного (муниципального) финансового контроля и органов внутреннего государственного (муниципального) финансового контроля, порядки их осуществления;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документы </a:t>
            </a:r>
            <a:r>
              <a:rPr lang="ru-RU" sz="1100" i="1" dirty="0">
                <a:latin typeface="Times New Roman" panose="02020603050405020304" pitchFamily="18" charset="0"/>
                <a:cs typeface="Times New Roman" panose="02020603050405020304" pitchFamily="18" charset="0"/>
              </a:rPr>
              <a:t>органов государственного (муниципального) финансового контроля, составляемые органами государственного (муниципального) финансового контроля в случаях установления нарушения бюджетного законодательства Российской Федерации и иных нормативных правовых актов, регулирующих бюджетные правоотношения;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виды </a:t>
            </a:r>
            <a:r>
              <a:rPr lang="ru-RU" sz="1100" i="1" dirty="0">
                <a:latin typeface="Times New Roman" panose="02020603050405020304" pitchFamily="18" charset="0"/>
                <a:cs typeface="Times New Roman" panose="02020603050405020304" pitchFamily="18" charset="0"/>
              </a:rPr>
              <a:t>бюджетных нарушений и применяемые за их совершение бюджетные меры принуждения, порядки исполнения решений о применении бюджетных мер принуждения;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а </a:t>
            </a:r>
            <a:r>
              <a:rPr lang="ru-RU" sz="1100" i="1" dirty="0">
                <a:latin typeface="Times New Roman" panose="02020603050405020304" pitchFamily="18" charset="0"/>
                <a:cs typeface="Times New Roman" panose="02020603050405020304" pitchFamily="18" charset="0"/>
              </a:rPr>
              <a:t>также информация о результатах проведения контрольных мероприятий органами государственного (муниципального) финансового контроля (в ред. Приказа Минфина России от 05.10.2020 № 228н).</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Кто </a:t>
            </a:r>
            <a:r>
              <a:rPr lang="ru-RU" sz="1100" i="1" dirty="0">
                <a:latin typeface="Times New Roman" panose="02020603050405020304" pitchFamily="18" charset="0"/>
                <a:cs typeface="Times New Roman" panose="02020603050405020304" pitchFamily="18" charset="0"/>
              </a:rPr>
              <a:t>является ответственным за  размещение информации о результатах проведения контрольных мероприятий органами государственного (муниципального) финансового контроля? В какой форме производится размещение? Какого содержания размещается </a:t>
            </a:r>
            <a:r>
              <a:rPr lang="ru-RU" sz="1100" i="1" dirty="0" smtClean="0">
                <a:latin typeface="Times New Roman" panose="02020603050405020304" pitchFamily="18" charset="0"/>
                <a:cs typeface="Times New Roman" panose="02020603050405020304" pitchFamily="18" charset="0"/>
              </a:rPr>
              <a:t>информация </a:t>
            </a:r>
            <a:r>
              <a:rPr lang="ru-RU" sz="1100" i="1" dirty="0">
                <a:latin typeface="Times New Roman" panose="02020603050405020304" pitchFamily="18" charset="0"/>
                <a:cs typeface="Times New Roman" panose="02020603050405020304" pitchFamily="18" charset="0"/>
              </a:rPr>
              <a:t>о результатах проведения контрольных мероприятий?</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Согласно </a:t>
            </a:r>
            <a:r>
              <a:rPr lang="ru-RU" sz="1100" dirty="0">
                <a:latin typeface="Times New Roman" panose="02020603050405020304" pitchFamily="18" charset="0"/>
                <a:cs typeface="Times New Roman" panose="02020603050405020304" pitchFamily="18" charset="0"/>
              </a:rPr>
              <a:t>п.10  Порядка размещения и предоставления информации на едином портале бюджетной системы Российской Федерации, утвержденном приказом Министерства финансов Российской Федерации от 28 декабря </a:t>
            </a:r>
            <a:r>
              <a:rPr lang="ru-RU" sz="1100" dirty="0" smtClean="0">
                <a:latin typeface="Times New Roman" panose="02020603050405020304" pitchFamily="18" charset="0"/>
                <a:cs typeface="Times New Roman" panose="02020603050405020304" pitchFamily="18" charset="0"/>
              </a:rPr>
              <a:t>    2016 </a:t>
            </a:r>
            <a:r>
              <a:rPr lang="ru-RU" sz="1100" dirty="0">
                <a:latin typeface="Times New Roman" panose="02020603050405020304" pitchFamily="18" charset="0"/>
                <a:cs typeface="Times New Roman" panose="02020603050405020304" pitchFamily="18" charset="0"/>
              </a:rPr>
              <a:t>г</a:t>
            </a:r>
            <a:r>
              <a:rPr lang="ru-RU" sz="1100" dirty="0" smtClean="0">
                <a:latin typeface="Times New Roman" panose="02020603050405020304" pitchFamily="18" charset="0"/>
                <a:cs typeface="Times New Roman" panose="02020603050405020304" pitchFamily="18" charset="0"/>
              </a:rPr>
              <a:t>. № </a:t>
            </a:r>
            <a:r>
              <a:rPr lang="ru-RU" sz="1100" dirty="0">
                <a:latin typeface="Times New Roman" panose="02020603050405020304" pitchFamily="18" charset="0"/>
                <a:cs typeface="Times New Roman" panose="02020603050405020304" pitchFamily="18" charset="0"/>
              </a:rPr>
              <a:t>243н (далее – Порядок) размещение информации на едином портале осуществляют участники системы «Электронный бюджет», в том числе и финансовые органы муниципальных образований.</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В соответствии </a:t>
            </a:r>
            <a:r>
              <a:rPr lang="ru-RU" sz="1100" dirty="0" smtClean="0">
                <a:latin typeface="Times New Roman" panose="02020603050405020304" pitchFamily="18" charset="0"/>
                <a:cs typeface="Times New Roman" panose="02020603050405020304" pitchFamily="18" charset="0"/>
              </a:rPr>
              <a:t>с пунктом 11 Порядка</a:t>
            </a:r>
            <a:r>
              <a:rPr lang="ru-RU" sz="1100" dirty="0">
                <a:latin typeface="Times New Roman" panose="02020603050405020304" pitchFamily="18" charset="0"/>
                <a:cs typeface="Times New Roman" panose="02020603050405020304" pitchFamily="18" charset="0"/>
              </a:rPr>
              <a:t>, в целях обработки и организации размещения информации на едином портале участники системы «Электронный бюджет» принимают организационно-распорядительные меры, предусматривающие определение лиц, ответственных за организацию размещения информации на едином портале, лиц, наделенных правом подписи с использованием усиленной квалифицированной электронной подписи на едином портале, лиц, ответственных за техническое обеспечение работы с единым порталом, и лиц, ответственных </a:t>
            </a:r>
            <a:r>
              <a:rPr lang="ru-RU" sz="1100" dirty="0" smtClean="0">
                <a:latin typeface="Times New Roman" panose="02020603050405020304" pitchFamily="18" charset="0"/>
                <a:cs typeface="Times New Roman" panose="02020603050405020304" pitchFamily="18" charset="0"/>
              </a:rPr>
              <a:t>               за </a:t>
            </a:r>
            <a:r>
              <a:rPr lang="ru-RU" sz="1100" dirty="0">
                <a:latin typeface="Times New Roman" panose="02020603050405020304" pitchFamily="18" charset="0"/>
                <a:cs typeface="Times New Roman" panose="02020603050405020304" pitchFamily="18" charset="0"/>
              </a:rPr>
              <a:t>выполнение мероприятий по размещению информации на едином портале.</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случае передачи полномочий по организации исполнения бюджета городского или сельского поселения, входящего в состав муниципального района, муниципальному району размещение на едином портале информации финансового органа городского или сельского поселения, входящего в состав муниципального района, осуществляется финансовым органом муниципального района</a:t>
            </a:r>
            <a:r>
              <a:rPr lang="ru-RU" sz="1100" dirty="0" smtClean="0">
                <a:latin typeface="Times New Roman" panose="02020603050405020304" pitchFamily="18" charset="0"/>
                <a:cs typeface="Times New Roman" panose="02020603050405020304" pitchFamily="18" charset="0"/>
              </a:rPr>
              <a:t>.</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(продолжение на следующем слайде)</a:t>
            </a:r>
            <a:endParaRPr lang="ru-RU" sz="11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137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980728"/>
            <a:ext cx="7128792" cy="2569934"/>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Формирование </a:t>
            </a:r>
            <a:r>
              <a:rPr lang="ru-RU" sz="1100" dirty="0">
                <a:latin typeface="Times New Roman" panose="02020603050405020304" pitchFamily="18" charset="0"/>
                <a:cs typeface="Times New Roman" panose="02020603050405020304" pitchFamily="18" charset="0"/>
              </a:rPr>
              <a:t>информации и предоставление ее для обработки и публикации на едином портале осуществляется одним из следующих способов:</a:t>
            </a:r>
          </a:p>
          <a:p>
            <a:pPr algn="just"/>
            <a:r>
              <a:rPr lang="ru-RU" sz="1100" dirty="0" smtClean="0">
                <a:latin typeface="Times New Roman" panose="02020603050405020304" pitchFamily="18" charset="0"/>
                <a:cs typeface="Times New Roman" panose="02020603050405020304" pitchFamily="18" charset="0"/>
              </a:rPr>
              <a:t>       формирование </a:t>
            </a:r>
            <a:r>
              <a:rPr lang="ru-RU" sz="1100" dirty="0">
                <a:latin typeface="Times New Roman" panose="02020603050405020304" pitchFamily="18" charset="0"/>
                <a:cs typeface="Times New Roman" panose="02020603050405020304" pitchFamily="18" charset="0"/>
              </a:rPr>
              <a:t>и предоставление для обработки и публикации информации, сформированной и утвержденной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системе </a:t>
            </a:r>
            <a:r>
              <a:rPr lang="ru-RU" sz="1100" dirty="0" smtClean="0">
                <a:latin typeface="Times New Roman" panose="02020603050405020304" pitchFamily="18" charset="0"/>
                <a:cs typeface="Times New Roman" panose="02020603050405020304" pitchFamily="18" charset="0"/>
              </a:rPr>
              <a:t>«Электронный бюджет» </a:t>
            </a:r>
            <a:r>
              <a:rPr lang="ru-RU" sz="1100" dirty="0">
                <a:latin typeface="Times New Roman" panose="02020603050405020304" pitchFamily="18" charset="0"/>
                <a:cs typeface="Times New Roman" panose="02020603050405020304" pitchFamily="18" charset="0"/>
              </a:rPr>
              <a:t>в соответствии </a:t>
            </a:r>
            <a:r>
              <a:rPr lang="ru-RU" sz="1100" dirty="0" smtClean="0">
                <a:latin typeface="Times New Roman" panose="02020603050405020304" pitchFamily="18" charset="0"/>
                <a:cs typeface="Times New Roman" panose="02020603050405020304" pitchFamily="18" charset="0"/>
              </a:rPr>
              <a:t>с Положением о </a:t>
            </a:r>
            <a:r>
              <a:rPr lang="ru-RU" sz="1100" dirty="0">
                <a:latin typeface="Times New Roman" panose="02020603050405020304" pitchFamily="18" charset="0"/>
                <a:cs typeface="Times New Roman" panose="02020603050405020304" pitchFamily="18" charset="0"/>
              </a:rPr>
              <a:t>системе </a:t>
            </a:r>
            <a:r>
              <a:rPr lang="ru-RU" sz="1100" dirty="0" smtClean="0">
                <a:latin typeface="Times New Roman" panose="02020603050405020304" pitchFamily="18" charset="0"/>
                <a:cs typeface="Times New Roman" panose="02020603050405020304" pitchFamily="18" charset="0"/>
              </a:rPr>
              <a:t>«Электронный бюджет»;</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формирование </a:t>
            </a:r>
            <a:r>
              <a:rPr lang="ru-RU" sz="1100" dirty="0">
                <a:latin typeface="Times New Roman" panose="02020603050405020304" pitchFamily="18" charset="0"/>
                <a:cs typeface="Times New Roman" panose="02020603050405020304" pitchFamily="18" charset="0"/>
              </a:rPr>
              <a:t>и направление информации для обработки и публикации на едином портале из государственных информационных ресурсов федеральных государственных информационных систем с использованием системы </a:t>
            </a:r>
            <a:r>
              <a:rPr lang="ru-RU" sz="1100" dirty="0" smtClean="0">
                <a:latin typeface="Times New Roman" panose="02020603050405020304" pitchFamily="18" charset="0"/>
                <a:cs typeface="Times New Roman" panose="02020603050405020304" pitchFamily="18" charset="0"/>
              </a:rPr>
              <a:t>«Электронный бюджет»;</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формирование </a:t>
            </a:r>
            <a:r>
              <a:rPr lang="ru-RU" sz="1100" dirty="0">
                <a:latin typeface="Times New Roman" panose="02020603050405020304" pitchFamily="18" charset="0"/>
                <a:cs typeface="Times New Roman" panose="02020603050405020304" pitchFamily="18" charset="0"/>
              </a:rPr>
              <a:t>и предоставление информации для обработки и публикации на едином портале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структурированном виде с использованием системы </a:t>
            </a:r>
            <a:r>
              <a:rPr lang="ru-RU" sz="1100" dirty="0" smtClean="0">
                <a:latin typeface="Times New Roman" panose="02020603050405020304" pitchFamily="18" charset="0"/>
                <a:cs typeface="Times New Roman" panose="02020603050405020304" pitchFamily="18" charset="0"/>
              </a:rPr>
              <a:t>«Электронный бюджет»;</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формирование </a:t>
            </a:r>
            <a:r>
              <a:rPr lang="ru-RU" sz="1100" dirty="0">
                <a:latin typeface="Times New Roman" panose="02020603050405020304" pitchFamily="18" charset="0"/>
                <a:cs typeface="Times New Roman" panose="02020603050405020304" pitchFamily="18" charset="0"/>
              </a:rPr>
              <a:t>и предоставление для обработки и публикации информации с использованием единого портала.</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Перечень </a:t>
            </a:r>
            <a:r>
              <a:rPr lang="ru-RU" sz="1100" dirty="0">
                <a:latin typeface="Times New Roman" panose="02020603050405020304" pitchFamily="18" charset="0"/>
                <a:cs typeface="Times New Roman" panose="02020603050405020304" pitchFamily="18" charset="0"/>
              </a:rPr>
              <a:t>информации, формируемой и предоставляемой для размещения на едином портале с указанием участников системы </a:t>
            </a:r>
            <a:r>
              <a:rPr lang="ru-RU" sz="1100" dirty="0" smtClean="0">
                <a:latin typeface="Times New Roman" panose="02020603050405020304" pitchFamily="18" charset="0"/>
                <a:cs typeface="Times New Roman" panose="02020603050405020304" pitchFamily="18" charset="0"/>
              </a:rPr>
              <a:t>«Электронный бюджет», </a:t>
            </a:r>
            <a:r>
              <a:rPr lang="ru-RU" sz="1100" dirty="0">
                <a:latin typeface="Times New Roman" panose="02020603050405020304" pitchFamily="18" charset="0"/>
                <a:cs typeface="Times New Roman" panose="02020603050405020304" pitchFamily="18" charset="0"/>
              </a:rPr>
              <a:t>ответственных за формирование, обработку и публикацию указанной информации, способов и сроков формирования, сроков и форм публикации указанной информации, приведен </a:t>
            </a:r>
            <a:r>
              <a:rPr lang="ru-RU" sz="1100" dirty="0" smtClean="0">
                <a:latin typeface="Times New Roman" panose="02020603050405020304" pitchFamily="18" charset="0"/>
                <a:cs typeface="Times New Roman" panose="02020603050405020304" pitchFamily="18" charset="0"/>
              </a:rPr>
              <a:t>           в приложении к </a:t>
            </a:r>
            <a:r>
              <a:rPr lang="ru-RU" sz="1100" dirty="0">
                <a:latin typeface="Times New Roman" panose="02020603050405020304" pitchFamily="18" charset="0"/>
                <a:cs typeface="Times New Roman" panose="02020603050405020304" pitchFamily="18" charset="0"/>
              </a:rPr>
              <a:t>указанному Порядку.</a:t>
            </a:r>
            <a:endParaRPr lang="ru-RU" sz="1100" dirty="0"/>
          </a:p>
        </p:txBody>
      </p:sp>
    </p:spTree>
    <p:extLst>
      <p:ext uri="{BB962C8B-B14F-4D97-AF65-F5344CB8AC3E}">
        <p14:creationId xmlns:p14="http://schemas.microsoft.com/office/powerpoint/2010/main" val="3221260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80728"/>
            <a:ext cx="7128792" cy="3647152"/>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Согласно </a:t>
            </a:r>
            <a:r>
              <a:rPr lang="ru-RU" sz="1100" i="1" dirty="0">
                <a:latin typeface="Times New Roman" panose="02020603050405020304" pitchFamily="18" charset="0"/>
                <a:cs typeface="Times New Roman" panose="02020603050405020304" pitchFamily="18" charset="0"/>
              </a:rPr>
              <a:t>Стандарту 1235, объект контроля предоставляет в Орган контроля документы для проведения контрольного мероприятия. </a:t>
            </a:r>
            <a:r>
              <a:rPr lang="ru-RU" sz="1100" i="1" dirty="0" err="1">
                <a:latin typeface="Times New Roman" panose="02020603050405020304" pitchFamily="18" charset="0"/>
                <a:cs typeface="Times New Roman" panose="02020603050405020304" pitchFamily="18" charset="0"/>
              </a:rPr>
              <a:t>Истребуемые</a:t>
            </a:r>
            <a:r>
              <a:rPr lang="ru-RU" sz="1100" i="1" dirty="0">
                <a:latin typeface="Times New Roman" panose="02020603050405020304" pitchFamily="18" charset="0"/>
                <a:cs typeface="Times New Roman" panose="02020603050405020304" pitchFamily="18" charset="0"/>
              </a:rPr>
              <a:t> документы представляются с учетом законодательства Российской Федерации о государственной тайне. Необходимо  ли  должностным лицам Органа контроля оформлять допуск  к государственной тайне в соответствии с законодательством?</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силу ч. 4 ст. 20 Закона </a:t>
            </a:r>
            <a:r>
              <a:rPr lang="ru-RU" sz="1100" dirty="0">
                <a:latin typeface="Times New Roman" panose="02020603050405020304" pitchFamily="18" charset="0"/>
                <a:cs typeface="Times New Roman" panose="02020603050405020304" pitchFamily="18" charset="0"/>
              </a:rPr>
              <a:t>РФ от 21.07.1993 № 5485-1 «О государственной тайне» органы государственной власти, предприятия, учреждения и организации обеспечивают защиту сведений, составляющих государственную тайну,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 возложенными на них задачами и в пределах своей компетенции.</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В </a:t>
            </a:r>
            <a:r>
              <a:rPr lang="ru-RU" sz="1100" dirty="0">
                <a:latin typeface="Times New Roman" panose="02020603050405020304" pitchFamily="18" charset="0"/>
                <a:cs typeface="Times New Roman" panose="02020603050405020304" pitchFamily="18" charset="0"/>
              </a:rPr>
              <a:t>зависимости от объема работ с использованием сведений, составляющих государственную тайну, руководителями организаций создаются специальные структурные подразделения по защите государственной тайны, функции которых определяются указанными руководителями в соответствии с нормативными документами, утверждаемыми Правительством РФ, и с учетом специфики проводимых организациями работ. </a:t>
            </a:r>
            <a:r>
              <a:rPr lang="ru-RU" sz="1100" dirty="0" smtClean="0">
                <a:latin typeface="Times New Roman" panose="02020603050405020304" pitchFamily="18" charset="0"/>
                <a:cs typeface="Times New Roman" panose="02020603050405020304" pitchFamily="18" charset="0"/>
              </a:rPr>
              <a:t>      При </a:t>
            </a:r>
            <a:r>
              <a:rPr lang="ru-RU" sz="1100" dirty="0">
                <a:latin typeface="Times New Roman" panose="02020603050405020304" pitchFamily="18" charset="0"/>
                <a:cs typeface="Times New Roman" panose="02020603050405020304" pitchFamily="18" charset="0"/>
              </a:rPr>
              <a:t>небольшом объеме работ, связанных с защитой государственной тайны, небольшой численности работников организации, подлежащих допуску к государственной тайне, выполнение функций по защите государственной тайны может быть поручено отдельному специалисту, имеющему соответствующий допуск к государственной тайне.</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Допуск </a:t>
            </a:r>
            <a:r>
              <a:rPr lang="ru-RU" sz="1100" dirty="0">
                <a:latin typeface="Times New Roman" panose="02020603050405020304" pitchFamily="18" charset="0"/>
                <a:cs typeface="Times New Roman" panose="02020603050405020304" pitchFamily="18" charset="0"/>
              </a:rPr>
              <a:t>к </a:t>
            </a:r>
            <a:r>
              <a:rPr lang="ru-RU" sz="1100" dirty="0" err="1">
                <a:latin typeface="Times New Roman" panose="02020603050405020304" pitchFamily="18" charset="0"/>
                <a:cs typeface="Times New Roman" panose="02020603050405020304" pitchFamily="18" charset="0"/>
              </a:rPr>
              <a:t>гостайне</a:t>
            </a:r>
            <a:r>
              <a:rPr lang="ru-RU" sz="1100" dirty="0">
                <a:latin typeface="Times New Roman" panose="02020603050405020304" pitchFamily="18" charset="0"/>
                <a:cs typeface="Times New Roman" panose="02020603050405020304" pitchFamily="18" charset="0"/>
              </a:rPr>
              <a:t> предполагает оформление права граждан на допуск к сведениям, составляющим </a:t>
            </a:r>
            <a:r>
              <a:rPr lang="ru-RU" sz="1100" dirty="0" err="1">
                <a:latin typeface="Times New Roman" panose="02020603050405020304" pitchFamily="18" charset="0"/>
                <a:cs typeface="Times New Roman" panose="02020603050405020304" pitchFamily="18" charset="0"/>
              </a:rPr>
              <a:t>гостайну</a:t>
            </a:r>
            <a:r>
              <a:rPr lang="ru-RU" sz="1100" dirty="0">
                <a:latin typeface="Times New Roman" panose="02020603050405020304" pitchFamily="18" charset="0"/>
                <a:cs typeface="Times New Roman" panose="02020603050405020304" pitchFamily="18" charset="0"/>
              </a:rPr>
              <a:t>, или права предприятий, учреждений и организаций на проведение работ с использованием таких сведений </a:t>
            </a:r>
            <a:r>
              <a:rPr lang="ru-RU" sz="1100" dirty="0" smtClean="0">
                <a:latin typeface="Times New Roman" panose="02020603050405020304" pitchFamily="18" charset="0"/>
                <a:cs typeface="Times New Roman" panose="02020603050405020304" pitchFamily="18" charset="0"/>
              </a:rPr>
              <a:t>            (ст. 2 Закона </a:t>
            </a:r>
            <a:r>
              <a:rPr lang="ru-RU" sz="1100" dirty="0">
                <a:latin typeface="Times New Roman" panose="02020603050405020304" pitchFamily="18" charset="0"/>
                <a:cs typeface="Times New Roman" panose="02020603050405020304" pitchFamily="18" charset="0"/>
              </a:rPr>
              <a:t>№ 5485-1) в соответствии </a:t>
            </a:r>
            <a:r>
              <a:rPr lang="ru-RU" sz="1100" dirty="0" smtClean="0">
                <a:latin typeface="Times New Roman" panose="02020603050405020304" pitchFamily="18" charset="0"/>
                <a:cs typeface="Times New Roman" panose="02020603050405020304" pitchFamily="18" charset="0"/>
              </a:rPr>
              <a:t>с Законом № </a:t>
            </a:r>
            <a:r>
              <a:rPr lang="ru-RU" sz="1100" dirty="0">
                <a:latin typeface="Times New Roman" panose="02020603050405020304" pitchFamily="18" charset="0"/>
                <a:cs typeface="Times New Roman" panose="02020603050405020304" pitchFamily="18" charset="0"/>
              </a:rPr>
              <a:t>5485-1</a:t>
            </a:r>
            <a:r>
              <a:rPr lang="ru-RU" sz="1100" dirty="0" smtClean="0">
                <a:latin typeface="Times New Roman" panose="02020603050405020304" pitchFamily="18" charset="0"/>
                <a:cs typeface="Times New Roman" panose="02020603050405020304" pitchFamily="18" charset="0"/>
              </a:rPr>
              <a:t>, Инструкцией о </a:t>
            </a:r>
            <a:r>
              <a:rPr lang="ru-RU" sz="1100" dirty="0">
                <a:latin typeface="Times New Roman" panose="02020603050405020304" pitchFamily="18" charset="0"/>
                <a:cs typeface="Times New Roman" panose="02020603050405020304" pitchFamily="18" charset="0"/>
              </a:rPr>
              <a:t>порядке допуска должностных лиц </a:t>
            </a:r>
            <a:r>
              <a:rPr lang="ru-RU" sz="1100" dirty="0" smtClean="0">
                <a:latin typeface="Times New Roman" panose="02020603050405020304" pitchFamily="18" charset="0"/>
                <a:cs typeface="Times New Roman" panose="02020603050405020304" pitchFamily="18" charset="0"/>
              </a:rPr>
              <a:t>         и </a:t>
            </a:r>
            <a:r>
              <a:rPr lang="ru-RU" sz="1100" dirty="0">
                <a:latin typeface="Times New Roman" panose="02020603050405020304" pitchFamily="18" charset="0"/>
                <a:cs typeface="Times New Roman" panose="02020603050405020304" pitchFamily="18" charset="0"/>
              </a:rPr>
              <a:t>граждан Российской Федерации к государственной тайне, утвержденная Постановлением Правительства РФ 06.02.2010 № 63.</a:t>
            </a:r>
          </a:p>
        </p:txBody>
      </p:sp>
    </p:spTree>
    <p:extLst>
      <p:ext uri="{BB962C8B-B14F-4D97-AF65-F5344CB8AC3E}">
        <p14:creationId xmlns:p14="http://schemas.microsoft.com/office/powerpoint/2010/main" val="1120133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836712"/>
            <a:ext cx="7272808" cy="5170646"/>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какой форме (письменная, устная и т.д.) оформляется мотивированное обращение руководителя проверочной (ревизионной) группы или уполномоченного на проведение контрольного мероприятия должностного лица?</a:t>
            </a:r>
            <a:endParaRPr lang="ru-RU" sz="1100" dirty="0">
              <a:latin typeface="Times New Roman" panose="02020603050405020304" pitchFamily="18" charset="0"/>
              <a:cs typeface="Times New Roman" panose="02020603050405020304" pitchFamily="18" charset="0"/>
            </a:endParaRPr>
          </a:p>
          <a:p>
            <a:pPr algn="just"/>
            <a:r>
              <a:rPr lang="ru-RU" sz="1100" i="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Контрольный </a:t>
            </a:r>
            <a:r>
              <a:rPr lang="ru-RU" sz="1100" dirty="0">
                <a:latin typeface="Times New Roman" panose="02020603050405020304" pitchFamily="18" charset="0"/>
                <a:cs typeface="Times New Roman" panose="02020603050405020304" pitchFamily="18" charset="0"/>
              </a:rPr>
              <a:t>комитет считает, что во избежание обжалования результатов контрольных мероприятий мотивированное обращение руководителя контрольного мероприятия должно быть в письменной форме</a:t>
            </a:r>
            <a:r>
              <a:rPr lang="ru-RU" sz="1100" dirty="0" smtClean="0">
                <a:latin typeface="Times New Roman" panose="02020603050405020304" pitchFamily="18" charset="0"/>
                <a:cs typeface="Times New Roman" panose="02020603050405020304" pitchFamily="18" charset="0"/>
              </a:rPr>
              <a:t>.</a:t>
            </a:r>
          </a:p>
          <a:p>
            <a:pPr algn="just"/>
            <a:endParaRPr lang="ru-RU" sz="1100" dirty="0" smtClean="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a:latin typeface="Times New Roman" panose="02020603050405020304" pitchFamily="18" charset="0"/>
              <a:cs typeface="Times New Roman" panose="02020603050405020304" pitchFamily="18" charset="0"/>
            </a:endParaRPr>
          </a:p>
          <a:p>
            <a:pPr algn="just"/>
            <a:endParaRPr lang="ru-RU" sz="1100" dirty="0" smtClean="0">
              <a:latin typeface="Times New Roman" panose="02020603050405020304" pitchFamily="18" charset="0"/>
              <a:cs typeface="Times New Roman" panose="02020603050405020304" pitchFamily="18" charset="0"/>
            </a:endParaRPr>
          </a:p>
          <a:p>
            <a:pPr lvl="0" algn="just"/>
            <a:r>
              <a:rPr lang="ru-RU" sz="1100" i="1" dirty="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какой форме (каким образом)  руководителем  Органа контроля оформляется решение о наличии или </a:t>
            </a:r>
            <a:r>
              <a:rPr lang="ru-RU" sz="1100" i="1" dirty="0" smtClean="0">
                <a:latin typeface="Times New Roman" panose="02020603050405020304" pitchFamily="18" charset="0"/>
                <a:cs typeface="Times New Roman" panose="02020603050405020304" pitchFamily="18" charset="0"/>
              </a:rPr>
              <a:t>               об </a:t>
            </a:r>
            <a:r>
              <a:rPr lang="ru-RU" sz="1100" i="1" dirty="0">
                <a:latin typeface="Times New Roman" panose="02020603050405020304" pitchFamily="18" charset="0"/>
                <a:cs typeface="Times New Roman" panose="02020603050405020304" pitchFamily="18" charset="0"/>
              </a:rPr>
              <a:t>отсутствии оснований для направления представления и (или) предписания объекту контроля; о наличии или </a:t>
            </a:r>
            <a:r>
              <a:rPr lang="ru-RU" sz="1100" i="1" dirty="0" smtClean="0">
                <a:latin typeface="Times New Roman" panose="02020603050405020304" pitchFamily="18" charset="0"/>
                <a:cs typeface="Times New Roman" panose="02020603050405020304" pitchFamily="18" charset="0"/>
              </a:rPr>
              <a:t>         об </a:t>
            </a:r>
            <a:r>
              <a:rPr lang="ru-RU" sz="1100" i="1" dirty="0">
                <a:latin typeface="Times New Roman" panose="02020603050405020304" pitchFamily="18" charset="0"/>
                <a:cs typeface="Times New Roman" panose="02020603050405020304" pitchFamily="18" charset="0"/>
              </a:rPr>
              <a:t>отсутствии оснований для направления информации в правоохранительные органы, органы прокуратуры и иные государственные (муниципальные) органы; о наличии или об отсутствии оснований для назначения внеплановой выездной проверки (ревизии)?</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a:latin typeface="Times New Roman" panose="02020603050405020304" pitchFamily="18" charset="0"/>
                <a:cs typeface="Times New Roman" panose="02020603050405020304" pitchFamily="18" charset="0"/>
              </a:rPr>
              <a:t>       Федеральным стандартом внутреннего государственного (муниципального) финансового контроля «Реализация результатов проверок, ревизий и обследований», утвержденным постановлением Правительства Российской Федерации от 23.07.2020 № 1095, не установлена форма решения. </a:t>
            </a:r>
          </a:p>
          <a:p>
            <a:pPr algn="just"/>
            <a:r>
              <a:rPr lang="ru-RU" sz="1100" dirty="0">
                <a:latin typeface="Times New Roman" panose="02020603050405020304" pitchFamily="18" charset="0"/>
                <a:cs typeface="Times New Roman" panose="02020603050405020304" pitchFamily="18" charset="0"/>
              </a:rPr>
              <a:t>       Однако, Контрольный комитет считает, что во избежание ситуаций обжалования принимаемых решений руководителя, в том числе в части сроков принятия решений и направления соответствующих документов объектам контроля,  информации в правоохранительные органы, органы прокуратуры и иные государственные (муниципальные) органы, решение руководителя по итогам контрольного мероприятия должно иметь письменную форму. Порядок рассмотрения материалов контрольного мероприятия и форму решения руководителя органы контроля вправе  установить ведомственным правовым актом (стандартом).</a:t>
            </a:r>
          </a:p>
          <a:p>
            <a:pPr algn="just"/>
            <a:r>
              <a:rPr lang="ru-RU" sz="1100" dirty="0">
                <a:latin typeface="Times New Roman" panose="02020603050405020304" pitchFamily="18" charset="0"/>
                <a:cs typeface="Times New Roman" panose="02020603050405020304" pitchFamily="18" charset="0"/>
              </a:rPr>
              <a:t>       Аналогичная позиция высказана в письме Минфина РФ от 24 сентября 2021 г. № 02-09-08/78196. </a:t>
            </a: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9451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7272808" cy="2462213"/>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Обязан </a:t>
            </a:r>
            <a:r>
              <a:rPr lang="ru-RU" sz="1100" i="1" dirty="0">
                <a:latin typeface="Times New Roman" panose="02020603050405020304" pitchFamily="18" charset="0"/>
                <a:cs typeface="Times New Roman" panose="02020603050405020304" pitchFamily="18" charset="0"/>
              </a:rPr>
              <a:t>ли Орган контроля направлять план проверок объектам контроля?</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Обязанность </a:t>
            </a:r>
            <a:r>
              <a:rPr lang="ru-RU" sz="1100" dirty="0">
                <a:latin typeface="Times New Roman" panose="02020603050405020304" pitchFamily="18" charset="0"/>
                <a:cs typeface="Times New Roman" panose="02020603050405020304" pitchFamily="18" charset="0"/>
              </a:rPr>
              <a:t>по направлению плана контрольных мероприятий объекту контроля у органов внутреннего государственного (муниципального) финансового  контроля отсутствует.</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 положениями Федерального закона от 9 февраля 2009 года № 8-ФЗ «Об обеспечении доступа </a:t>
            </a:r>
            <a:r>
              <a:rPr lang="ru-RU" sz="1100" dirty="0" smtClean="0">
                <a:latin typeface="Times New Roman" panose="02020603050405020304" pitchFamily="18" charset="0"/>
                <a:cs typeface="Times New Roman" panose="02020603050405020304" pitchFamily="18" charset="0"/>
              </a:rPr>
              <a:t>         к </a:t>
            </a:r>
            <a:r>
              <a:rPr lang="ru-RU" sz="1100" dirty="0">
                <a:latin typeface="Times New Roman" panose="02020603050405020304" pitchFamily="18" charset="0"/>
                <a:cs typeface="Times New Roman" panose="02020603050405020304" pitchFamily="18" charset="0"/>
              </a:rPr>
              <a:t>информации о деятельности государственных органов и органов местного самоуправления» информация о текущей деятельности государственных органов и органов местного самоуправления (в том числе планы контрольный мероприятий и информация о результатах контрольных мероприятий) размещается на официальных сайтах.</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Кроме </a:t>
            </a:r>
            <a:r>
              <a:rPr lang="ru-RU" sz="1100" dirty="0">
                <a:latin typeface="Times New Roman" panose="02020603050405020304" pitchFamily="18" charset="0"/>
                <a:cs typeface="Times New Roman" panose="02020603050405020304" pitchFamily="18" charset="0"/>
              </a:rPr>
              <a:t>того, информация о проведении органами внутреннего государственного (муниципального) финансового контроля плановых проверок в соответствии с полномочиями по ч. 8 ст. 99 Федерального закона от 05 апреля </a:t>
            </a:r>
            <a:r>
              <a:rPr lang="ru-RU" sz="1100" dirty="0" smtClean="0">
                <a:latin typeface="Times New Roman" panose="02020603050405020304" pitchFamily="18" charset="0"/>
                <a:cs typeface="Times New Roman" panose="02020603050405020304" pitchFamily="18" charset="0"/>
              </a:rPr>
              <a:t>2013     № </a:t>
            </a:r>
            <a:r>
              <a:rPr lang="ru-RU" sz="1100" dirty="0">
                <a:latin typeface="Times New Roman" panose="02020603050405020304" pitchFamily="18" charset="0"/>
                <a:cs typeface="Times New Roman" panose="02020603050405020304" pitchFamily="18" charset="0"/>
              </a:rPr>
              <a:t>44-ФЗ «О контрактной системе в сфере закупок товаров, работ, услуг для обеспечения государственных и муниципальных нужд», об их результатах и выданных предписаниях, представлениях размещается в единой информационной системе и (или) реестре жалоб, плановых и внеплановых проверок, принятых по ним решений </a:t>
            </a:r>
            <a:r>
              <a:rPr lang="ru-RU" sz="1100" dirty="0" smtClean="0">
                <a:latin typeface="Times New Roman" panose="02020603050405020304" pitchFamily="18" charset="0"/>
                <a:cs typeface="Times New Roman" panose="02020603050405020304" pitchFamily="18" charset="0"/>
              </a:rPr>
              <a:t>          и </a:t>
            </a:r>
            <a:r>
              <a:rPr lang="ru-RU" sz="1100" dirty="0">
                <a:latin typeface="Times New Roman" panose="02020603050405020304" pitchFamily="18" charset="0"/>
                <a:cs typeface="Times New Roman" panose="02020603050405020304" pitchFamily="18" charset="0"/>
              </a:rPr>
              <a:t>выданных предписаний, представлений.</a:t>
            </a:r>
          </a:p>
        </p:txBody>
      </p:sp>
    </p:spTree>
    <p:extLst>
      <p:ext uri="{BB962C8B-B14F-4D97-AF65-F5344CB8AC3E}">
        <p14:creationId xmlns:p14="http://schemas.microsoft.com/office/powerpoint/2010/main" val="380974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733145"/>
            <a:ext cx="7344816" cy="5186035"/>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a:t>
            </a:r>
            <a:r>
              <a:rPr lang="en-US" sz="1100" i="1"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соответствии с положениями федерального стандарта внутреннего государственного (муниципального) финансового контроля «Реализация результатов проверок, ревизий и обследований», утвержденного постановлением Правительства РФ от 23.07.2020 № 1095, в представлении указывается информация </a:t>
            </a:r>
            <a:r>
              <a:rPr lang="ru-RU" sz="1100" i="1" dirty="0" smtClean="0">
                <a:latin typeface="Times New Roman" panose="02020603050405020304" pitchFamily="18" charset="0"/>
                <a:cs typeface="Times New Roman" panose="02020603050405020304" pitchFamily="18" charset="0"/>
              </a:rPr>
              <a:t>о </a:t>
            </a:r>
            <a:r>
              <a:rPr lang="ru-RU" sz="1100" i="1" dirty="0">
                <a:latin typeface="Times New Roman" panose="02020603050405020304" pitchFamily="18" charset="0"/>
                <a:cs typeface="Times New Roman" panose="02020603050405020304" pitchFamily="18" charset="0"/>
              </a:rPr>
              <a:t>суммах средств, использованных с  нарушениями. Как определить (рассчитать) сумму средств, использованных с нарушением?</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Сумма </a:t>
            </a:r>
            <a:r>
              <a:rPr lang="ru-RU" sz="1100" dirty="0">
                <a:latin typeface="Times New Roman" panose="02020603050405020304" pitchFamily="18" charset="0"/>
                <a:cs typeface="Times New Roman" panose="02020603050405020304" pitchFamily="18" charset="0"/>
              </a:rPr>
              <a:t>средств, использованных с нарушением, определяется органом контроля в каждом конкретном случае. </a:t>
            </a:r>
          </a:p>
          <a:p>
            <a:pPr algn="just"/>
            <a:r>
              <a:rPr lang="ru-RU" sz="1100" dirty="0">
                <a:latin typeface="Times New Roman" panose="02020603050405020304" pitchFamily="18" charset="0"/>
                <a:cs typeface="Times New Roman" panose="02020603050405020304" pitchFamily="18" charset="0"/>
              </a:rPr>
              <a:t>        Это может быть, например, нецелевое использование средств, не достижение значений показателей использования средств субсидии, не выполнение государственного задания, оплата фактически невыполненных работ, неэффективное использование бюджетных средств  и т.д. </a:t>
            </a:r>
          </a:p>
          <a:p>
            <a:pPr algn="just"/>
            <a:r>
              <a:rPr lang="ru-RU" sz="1100" dirty="0">
                <a:latin typeface="Times New Roman" panose="02020603050405020304" pitchFamily="18" charset="0"/>
                <a:cs typeface="Times New Roman" panose="02020603050405020304" pitchFamily="18" charset="0"/>
              </a:rPr>
              <a:t>        По результатам контрольных мероприятий выносится представление и (или) предписание.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Из </a:t>
            </a:r>
            <a:r>
              <a:rPr lang="ru-RU" sz="1100" dirty="0">
                <a:latin typeface="Times New Roman" panose="02020603050405020304" pitchFamily="18" charset="0"/>
                <a:cs typeface="Times New Roman" panose="02020603050405020304" pitchFamily="18" charset="0"/>
              </a:rPr>
              <a:t>практики Контрольного комитета, как правило, в </a:t>
            </a:r>
            <a:r>
              <a:rPr lang="ru-RU" sz="1100" b="1" dirty="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предписаниях предъявляются требования о возврате (возмещении) средств по следующим </a:t>
            </a:r>
            <a:r>
              <a:rPr lang="ru-RU" sz="1100" dirty="0" smtClean="0">
                <a:latin typeface="Times New Roman" panose="02020603050405020304" pitchFamily="18" charset="0"/>
                <a:cs typeface="Times New Roman" panose="02020603050405020304" pitchFamily="18" charset="0"/>
              </a:rPr>
              <a:t>нарушениям:</a:t>
            </a:r>
          </a:p>
          <a:p>
            <a:pPr marL="17145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оплата </a:t>
            </a:r>
            <a:r>
              <a:rPr lang="ru-RU" sz="1100" dirty="0">
                <a:latin typeface="Times New Roman" panose="02020603050405020304" pitchFamily="18" charset="0"/>
                <a:cs typeface="Times New Roman" panose="02020603050405020304" pitchFamily="18" charset="0"/>
              </a:rPr>
              <a:t>невыполненных работ при строительстве (реконструкции), капитальном ремонте и т.д.;</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оплата </a:t>
            </a:r>
            <a:r>
              <a:rPr lang="ru-RU" sz="1100" dirty="0">
                <a:latin typeface="Times New Roman" panose="02020603050405020304" pitchFamily="18" charset="0"/>
                <a:cs typeface="Times New Roman" panose="02020603050405020304" pitchFamily="18" charset="0"/>
              </a:rPr>
              <a:t>завышенной стоимости (завышенных объемов) работ, оборудования, материалов;</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сокрытие </a:t>
            </a:r>
            <a:r>
              <a:rPr lang="ru-RU" sz="1100" dirty="0">
                <a:latin typeface="Times New Roman" panose="02020603050405020304" pitchFamily="18" charset="0"/>
                <a:cs typeface="Times New Roman" panose="02020603050405020304" pitchFamily="18" charset="0"/>
              </a:rPr>
              <a:t>средств субсидий, подлежащих возврату в областной бюджет, путем предоставления недостоверной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отчетности </a:t>
            </a:r>
            <a:r>
              <a:rPr lang="ru-RU" sz="1100" dirty="0">
                <a:latin typeface="Times New Roman" panose="02020603050405020304" pitchFamily="18" charset="0"/>
                <a:cs typeface="Times New Roman" panose="02020603050405020304" pitchFamily="18" charset="0"/>
              </a:rPr>
              <a:t>главному распорядителю бюджетных средств;</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нецелевое </a:t>
            </a:r>
            <a:r>
              <a:rPr lang="ru-RU" sz="1100" dirty="0">
                <a:latin typeface="Times New Roman" panose="02020603050405020304" pitchFamily="18" charset="0"/>
                <a:cs typeface="Times New Roman" panose="02020603050405020304" pitchFamily="18" charset="0"/>
              </a:rPr>
              <a:t>использование средств.</a:t>
            </a:r>
          </a:p>
          <a:p>
            <a:pPr algn="just"/>
            <a:r>
              <a:rPr lang="ru-RU" sz="1100" dirty="0">
                <a:latin typeface="Times New Roman" panose="02020603050405020304" pitchFamily="18" charset="0"/>
                <a:cs typeface="Times New Roman" panose="02020603050405020304" pitchFamily="18" charset="0"/>
              </a:rPr>
              <a:t>        Контрольный комитет принимает однозначные решения требовать возврата в областной бюджет средств, направленных на оплату:</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невыполненных </a:t>
            </a:r>
            <a:r>
              <a:rPr lang="ru-RU" sz="1100" dirty="0">
                <a:latin typeface="Times New Roman" panose="02020603050405020304" pitchFamily="18" charset="0"/>
                <a:cs typeface="Times New Roman" panose="02020603050405020304" pitchFamily="18" charset="0"/>
              </a:rPr>
              <a:t>работ или завышенных объемов работ — в случае если отсутствует возможность или необходимость довыполнить работы;</a:t>
            </a:r>
          </a:p>
          <a:p>
            <a:pPr marL="171450" lvl="0" indent="-171450" algn="just">
              <a:buFont typeface="Arial" panose="020B0604020202020204" pitchFamily="34" charset="0"/>
              <a:buChar char="•"/>
            </a:pPr>
            <a:r>
              <a:rPr lang="ru-RU" sz="1100" dirty="0" smtClean="0">
                <a:latin typeface="Times New Roman" panose="02020603050405020304" pitchFamily="18" charset="0"/>
                <a:cs typeface="Times New Roman" panose="02020603050405020304" pitchFamily="18" charset="0"/>
              </a:rPr>
              <a:t>завышенной </a:t>
            </a:r>
            <a:r>
              <a:rPr lang="ru-RU" sz="1100" dirty="0">
                <a:latin typeface="Times New Roman" panose="02020603050405020304" pitchFamily="18" charset="0"/>
                <a:cs typeface="Times New Roman" panose="02020603050405020304" pitchFamily="18" charset="0"/>
              </a:rPr>
              <a:t>стоимости материалов и оборудования при фактическом использовании низкокачественных недорогих аналогов — в случае если отсутствует возможность заменить материалы (оборудование).</a:t>
            </a:r>
          </a:p>
          <a:p>
            <a:pPr algn="just"/>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На </a:t>
            </a:r>
            <a:r>
              <a:rPr lang="ru-RU" sz="1100" dirty="0">
                <a:latin typeface="Times New Roman" panose="02020603050405020304" pitchFamily="18" charset="0"/>
                <a:cs typeface="Times New Roman" panose="02020603050405020304" pitchFamily="18" charset="0"/>
              </a:rPr>
              <a:t>практике зачастую возникает ситуация, когда устранить нарушение путем физического выполнения работ не представляется возможным или является нецелесообразным с экономической точки зрения. Именно в этих случаях единственной мерой принуждения является требование возврата неправомерно израсходованных средств.</a:t>
            </a:r>
          </a:p>
          <a:p>
            <a:pPr algn="just"/>
            <a:r>
              <a:rPr lang="ru-RU" sz="1100" dirty="0">
                <a:latin typeface="Times New Roman" panose="02020603050405020304" pitchFamily="18" charset="0"/>
                <a:cs typeface="Times New Roman" panose="02020603050405020304" pitchFamily="18" charset="0"/>
              </a:rPr>
              <a:t>        Нарушения, устранение которых не влечет за собой требование возврата средств, включаются в представления.</a:t>
            </a:r>
          </a:p>
          <a:p>
            <a:pPr algn="just"/>
            <a:r>
              <a:rPr lang="ru-RU"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В </a:t>
            </a:r>
            <a:r>
              <a:rPr lang="ru-RU" sz="1100" dirty="0">
                <a:latin typeface="Times New Roman" panose="02020603050405020304" pitchFamily="18" charset="0"/>
                <a:cs typeface="Times New Roman" panose="02020603050405020304" pitchFamily="18" charset="0"/>
              </a:rPr>
              <a:t>настоящее время Министерством финансов РФ разрабатываются Методические рекомендации по оценке действий объектов контроля в целях подтверждения признаков нецелевого, неэффективного и неправомерного использования бюджетных средств. Предполагаемая дата утверждения декабрь 2022 года</a:t>
            </a:r>
            <a:r>
              <a:rPr lang="ru-RU" sz="1100"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5141110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908720"/>
            <a:ext cx="7344816" cy="4832092"/>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соответствии с п. 4 </a:t>
            </a:r>
            <a:r>
              <a:rPr lang="ru-RU" sz="1100" i="1" dirty="0" err="1">
                <a:latin typeface="Times New Roman" panose="02020603050405020304" pitchFamily="18" charset="0"/>
                <a:cs typeface="Times New Roman" panose="02020603050405020304" pitchFamily="18" charset="0"/>
              </a:rPr>
              <a:t>п.п</a:t>
            </a:r>
            <a:r>
              <a:rPr lang="ru-RU" sz="1100" i="1" dirty="0">
                <a:latin typeface="Times New Roman" panose="02020603050405020304" pitchFamily="18" charset="0"/>
                <a:cs typeface="Times New Roman" panose="02020603050405020304" pitchFamily="18" charset="0"/>
              </a:rPr>
              <a:t>. «л» и «м» Стандарта 100 в обязанности должностных лиц Органа контроля входит направление в правоохранительные органы информации о выявлении факта совершения действия (бездействия), содержащего признаки состава преступления, и (или) документы и иные материалы, подтверждающие такой факт, направление в адрес государственного (муниципального) органа (должностного лица) в порядке, установленном законодательством Российской Федерации, информации о выявлении обстоятельств и фактов, свидетельствующих о признаках нарушения, рассмотрение которых относится к компетенции такого органа (должностного лица), </a:t>
            </a:r>
            <a:r>
              <a:rPr lang="ru-RU" sz="1100" i="1" dirty="0" smtClean="0">
                <a:latin typeface="Times New Roman" panose="02020603050405020304" pitchFamily="18" charset="0"/>
                <a:cs typeface="Times New Roman" panose="02020603050405020304" pitchFamily="18" charset="0"/>
              </a:rPr>
              <a:t>         и </a:t>
            </a:r>
            <a:r>
              <a:rPr lang="ru-RU" sz="1100" i="1" dirty="0">
                <a:latin typeface="Times New Roman" panose="02020603050405020304" pitchFamily="18" charset="0"/>
                <a:cs typeface="Times New Roman" panose="02020603050405020304" pitchFamily="18" charset="0"/>
              </a:rPr>
              <a:t>(или) документы и иные материалы, подтверждающие такие факты. С какой целью проводятся данные мероприятия? (для чего направляем).  Регламентирован ли данный порядок направления вышеуказанной </a:t>
            </a:r>
            <a:r>
              <a:rPr lang="ru-RU" sz="1100" i="1" dirty="0" smtClean="0">
                <a:latin typeface="Times New Roman" panose="02020603050405020304" pitchFamily="18" charset="0"/>
                <a:cs typeface="Times New Roman" panose="02020603050405020304" pitchFamily="18" charset="0"/>
              </a:rPr>
              <a:t>информации  в </a:t>
            </a:r>
            <a:r>
              <a:rPr lang="ru-RU" sz="1100" i="1" dirty="0">
                <a:latin typeface="Times New Roman" panose="02020603050405020304" pitchFamily="18" charset="0"/>
                <a:cs typeface="Times New Roman" panose="02020603050405020304" pitchFamily="18" charset="0"/>
              </a:rPr>
              <a:t>соответствующие органы? Надо ли заключать с указанными органами соглашение о взаимодействии </a:t>
            </a:r>
            <a:r>
              <a:rPr lang="ru-RU" sz="1100" i="1" dirty="0" smtClean="0">
                <a:latin typeface="Times New Roman" panose="02020603050405020304" pitchFamily="18" charset="0"/>
                <a:cs typeface="Times New Roman" panose="02020603050405020304" pitchFamily="18" charset="0"/>
              </a:rPr>
              <a:t>                      для </a:t>
            </a:r>
            <a:r>
              <a:rPr lang="ru-RU" sz="1100" i="1" dirty="0">
                <a:latin typeface="Times New Roman" panose="02020603050405020304" pitchFamily="18" charset="0"/>
                <a:cs typeface="Times New Roman" panose="02020603050405020304" pitchFamily="18" charset="0"/>
              </a:rPr>
              <a:t>осуществления направления указанной информации (материалов)?</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ходе контрольных мероприятий органы внутреннего государственного (муниципального) контроля могут выявить факты, содержащие признаки состава преступления, или нарушения, рассмотрение которых не входит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компетенцию органа контроля.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Одним </a:t>
            </a:r>
            <a:r>
              <a:rPr lang="ru-RU" sz="1100" dirty="0">
                <a:latin typeface="Times New Roman" panose="02020603050405020304" pitchFamily="18" charset="0"/>
                <a:cs typeface="Times New Roman" panose="02020603050405020304" pitchFamily="18" charset="0"/>
              </a:rPr>
              <a:t>из принципов контрольной деятельности органов  внутреннего государственного (муниципального) контроля является принцип осуществления профессиональной деятельности, который включает в себя, в том числе </a:t>
            </a:r>
            <a:r>
              <a:rPr lang="ru-RU" sz="1100" dirty="0" smtClean="0">
                <a:latin typeface="Times New Roman" panose="02020603050405020304" pitchFamily="18" charset="0"/>
                <a:cs typeface="Times New Roman" panose="02020603050405020304" pitchFamily="18" charset="0"/>
              </a:rPr>
              <a:t>взаимодействие. Это </a:t>
            </a:r>
            <a:r>
              <a:rPr lang="ru-RU" sz="1100" dirty="0">
                <a:latin typeface="Times New Roman" panose="02020603050405020304" pitchFamily="18" charset="0"/>
                <a:cs typeface="Times New Roman" panose="02020603050405020304" pitchFamily="18" charset="0"/>
              </a:rPr>
              <a:t>предполагает обеспечение координации контрольной деятельности. Взаимодействие осуществляется между органами контроля, органами внешнего государственного (муниципального) финансового контроля, подразделениями внутреннего финансового аудита, а также правоохранительными органами.</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Информирование </a:t>
            </a:r>
            <a:r>
              <a:rPr lang="ru-RU" sz="1100" dirty="0">
                <a:latin typeface="Times New Roman" panose="02020603050405020304" pitchFamily="18" charset="0"/>
                <a:cs typeface="Times New Roman" panose="02020603050405020304" pitchFamily="18" charset="0"/>
              </a:rPr>
              <a:t>о выявленных фактах, содержащих признаки состава преступления, и иных нарушениях направляются в соответствующе органы с целью предотвращения преступлений и правонарушений, а также принятия мер прокурорского реагирования.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Порядок </a:t>
            </a:r>
            <a:r>
              <a:rPr lang="ru-RU" sz="1100" dirty="0">
                <a:latin typeface="Times New Roman" panose="02020603050405020304" pitchFamily="18" charset="0"/>
                <a:cs typeface="Times New Roman" panose="02020603050405020304" pitchFamily="18" charset="0"/>
              </a:rPr>
              <a:t>взаимодействия органов контроля, в том числе в части реализации результатов контрольных мероприятий может быть установлен актами органов контроля (например, соглашением об информационном и (или) межведомственном взаимодействии).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При </a:t>
            </a:r>
            <a:r>
              <a:rPr lang="ru-RU" sz="1100" dirty="0">
                <a:latin typeface="Times New Roman" panose="02020603050405020304" pitchFamily="18" charset="0"/>
                <a:cs typeface="Times New Roman" panose="02020603050405020304" pitchFamily="18" charset="0"/>
              </a:rPr>
              <a:t>этом, не зависимо от наличия такого соглашения, орган контроля обязан проинформировать правоохранительные органы и(или) иные государственные органы о выявленных в ходе контрольных мероприятий фактах нарушений.</a:t>
            </a:r>
          </a:p>
        </p:txBody>
      </p:sp>
    </p:spTree>
    <p:extLst>
      <p:ext uri="{BB962C8B-B14F-4D97-AF65-F5344CB8AC3E}">
        <p14:creationId xmlns:p14="http://schemas.microsoft.com/office/powerpoint/2010/main" val="3233616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344816" cy="3308598"/>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В </a:t>
            </a:r>
            <a:r>
              <a:rPr lang="ru-RU" sz="1100" i="1" dirty="0">
                <a:latin typeface="Times New Roman" panose="02020603050405020304" pitchFamily="18" charset="0"/>
                <a:cs typeface="Times New Roman" panose="02020603050405020304" pitchFamily="18" charset="0"/>
              </a:rPr>
              <a:t>соответствии с пунктом 12 Федерального стандарта внутреннего государственного (муниципального) финансового контроля </a:t>
            </a:r>
            <a:r>
              <a:rPr lang="ru-RU" sz="1100" i="1" dirty="0" smtClean="0">
                <a:latin typeface="Times New Roman" panose="02020603050405020304" pitchFamily="18" charset="0"/>
                <a:cs typeface="Times New Roman" panose="02020603050405020304" pitchFamily="18" charset="0"/>
              </a:rPr>
              <a:t>«Проведение </a:t>
            </a:r>
            <a:r>
              <a:rPr lang="ru-RU" sz="1100" i="1" dirty="0">
                <a:latin typeface="Times New Roman" panose="02020603050405020304" pitchFamily="18" charset="0"/>
                <a:cs typeface="Times New Roman" panose="02020603050405020304" pitchFamily="18" charset="0"/>
              </a:rPr>
              <a:t>проверок, ревизий и обследований и оформление их </a:t>
            </a:r>
            <a:r>
              <a:rPr lang="ru-RU" sz="1100" i="1" dirty="0" smtClean="0">
                <a:latin typeface="Times New Roman" panose="02020603050405020304" pitchFamily="18" charset="0"/>
                <a:cs typeface="Times New Roman" panose="02020603050405020304" pitchFamily="18" charset="0"/>
              </a:rPr>
              <a:t>результатов», </a:t>
            </a:r>
            <a:r>
              <a:rPr lang="ru-RU" sz="1100" i="1" dirty="0">
                <a:latin typeface="Times New Roman" panose="02020603050405020304" pitchFamily="18" charset="0"/>
                <a:cs typeface="Times New Roman" panose="02020603050405020304" pitchFamily="18" charset="0"/>
              </a:rPr>
              <a:t>утвержденного Постановлением Правительства РФ от 17.08.2020 № 1235 в приказе о назначении контрольного мероприятия указывается дата начала проведения контрольного мероприятия и срок проведения контрольного мероприятия.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На </a:t>
            </a:r>
            <a:r>
              <a:rPr lang="ru-RU" sz="1100" i="1" dirty="0">
                <a:latin typeface="Times New Roman" panose="02020603050405020304" pitchFamily="18" charset="0"/>
                <a:cs typeface="Times New Roman" panose="02020603050405020304" pitchFamily="18" charset="0"/>
              </a:rPr>
              <a:t>практике при оформлении приказа о назначении контрольного мероприятия комитетом финансов указывалась конкретная дата начала проведения и срок проведения контрольного мероприятия. При этом запрос, содержащий перечень вопросов и перечень </a:t>
            </a:r>
            <a:r>
              <a:rPr lang="ru-RU" sz="1100" i="1" dirty="0" err="1">
                <a:latin typeface="Times New Roman" panose="02020603050405020304" pitchFamily="18" charset="0"/>
                <a:cs typeface="Times New Roman" panose="02020603050405020304" pitchFamily="18" charset="0"/>
              </a:rPr>
              <a:t>истребуемых</a:t>
            </a:r>
            <a:r>
              <a:rPr lang="ru-RU" sz="1100" i="1" dirty="0">
                <a:latin typeface="Times New Roman" panose="02020603050405020304" pitchFamily="18" charset="0"/>
                <a:cs typeface="Times New Roman" panose="02020603050405020304" pitchFamily="18" charset="0"/>
              </a:rPr>
              <a:t> документов, направлялся объекту контроля за 10 рабочих дней до даты начала проведения контрольного мероприятия.</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Управление </a:t>
            </a:r>
            <a:r>
              <a:rPr lang="ru-RU" sz="1100" i="1" dirty="0">
                <a:latin typeface="Times New Roman" panose="02020603050405020304" pitchFamily="18" charset="0"/>
                <a:cs typeface="Times New Roman" panose="02020603050405020304" pitchFamily="18" charset="0"/>
              </a:rPr>
              <a:t>Федерального казначейства (далее - УФК)  при проведении анализа контрольной деятельности комитета финансов отметило неправомерность указания конкретной даты начала проведения контрольного мероприятия. По мнению УФК, в приказе о назначении контрольного мероприятия необходимо указывать срок предоставления документов объектом контроля и количество рабочих дней проведения контрольного мероприятия без указания даты начала проведения контрольного мероприятия во избежание ущемления прав объекта </a:t>
            </a:r>
            <a:r>
              <a:rPr lang="ru-RU" sz="1100" i="1" dirty="0" smtClean="0">
                <a:latin typeface="Times New Roman" panose="02020603050405020304" pitchFamily="18" charset="0"/>
                <a:cs typeface="Times New Roman" panose="02020603050405020304" pitchFamily="18" charset="0"/>
              </a:rPr>
              <a:t>контроля. Просьба </a:t>
            </a:r>
            <a:r>
              <a:rPr lang="ru-RU" sz="1100" i="1" dirty="0">
                <a:latin typeface="Times New Roman" panose="02020603050405020304" pitchFamily="18" charset="0"/>
                <a:cs typeface="Times New Roman" panose="02020603050405020304" pitchFamily="18" charset="0"/>
              </a:rPr>
              <a:t>дать разъяснение по возникшему вопросу.</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Согласно </a:t>
            </a:r>
            <a:r>
              <a:rPr lang="ru-RU" sz="1100" dirty="0">
                <a:latin typeface="Times New Roman" panose="02020603050405020304" pitchFamily="18" charset="0"/>
                <a:cs typeface="Times New Roman" panose="02020603050405020304" pitchFamily="18" charset="0"/>
              </a:rPr>
              <a:t>п. 12 Федерального стандарта 1235 в приказе о назначении контрольного мероприятия указывается дата начала проведения контрольного мероприятия.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Отсутствие </a:t>
            </a:r>
            <a:r>
              <a:rPr lang="ru-RU" sz="1100" dirty="0">
                <a:latin typeface="Times New Roman" panose="02020603050405020304" pitchFamily="18" charset="0"/>
                <a:cs typeface="Times New Roman" panose="02020603050405020304" pitchFamily="18" charset="0"/>
              </a:rPr>
              <a:t>в приказе даты начала проведения контрольного мероприятия противоречит требованиям Федерального стандарта 1235.</a:t>
            </a:r>
          </a:p>
        </p:txBody>
      </p:sp>
    </p:spTree>
    <p:extLst>
      <p:ext uri="{BB962C8B-B14F-4D97-AF65-F5344CB8AC3E}">
        <p14:creationId xmlns:p14="http://schemas.microsoft.com/office/powerpoint/2010/main" val="1725420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043" y="908720"/>
            <a:ext cx="7128792" cy="5509200"/>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Согласно </a:t>
            </a:r>
            <a:r>
              <a:rPr lang="ru-RU" sz="1100" i="1" dirty="0">
                <a:latin typeface="Times New Roman" panose="02020603050405020304" pitchFamily="18" charset="0"/>
                <a:cs typeface="Times New Roman" panose="02020603050405020304" pitchFamily="18" charset="0"/>
              </a:rPr>
              <a:t>п. 12 Федерального стандарта 1235 в приказе о назначении контрольного мероприятия указывается дата начала проведения контрольного мероприятия. </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Отсутствие </a:t>
            </a:r>
            <a:r>
              <a:rPr lang="ru-RU" sz="1100" i="1" dirty="0">
                <a:latin typeface="Times New Roman" panose="02020603050405020304" pitchFamily="18" charset="0"/>
                <a:cs typeface="Times New Roman" panose="02020603050405020304" pitchFamily="18" charset="0"/>
              </a:rPr>
              <a:t>в приказе даты начала проведения контрольного мероприятия противоречит требованиям Федерального стандарта 1235.</a:t>
            </a:r>
            <a:endParaRPr lang="ru-RU" sz="1100" dirty="0">
              <a:latin typeface="Times New Roman" panose="02020603050405020304" pitchFamily="18" charset="0"/>
              <a:cs typeface="Times New Roman" panose="02020603050405020304" pitchFamily="18" charset="0"/>
            </a:endParaRPr>
          </a:p>
          <a:p>
            <a:pPr algn="just"/>
            <a:r>
              <a:rPr lang="ru-RU" sz="1100" i="1" dirty="0" smtClean="0">
                <a:latin typeface="Times New Roman" panose="02020603050405020304" pitchFamily="18" charset="0"/>
                <a:cs typeface="Times New Roman" panose="02020603050405020304" pitchFamily="18" charset="0"/>
              </a:rPr>
              <a:t>     Постановлением </a:t>
            </a:r>
            <a:r>
              <a:rPr lang="ru-RU" sz="1100" i="1" dirty="0">
                <a:latin typeface="Times New Roman" panose="02020603050405020304" pitchFamily="18" charset="0"/>
                <a:cs typeface="Times New Roman" panose="02020603050405020304" pitchFamily="18" charset="0"/>
              </a:rPr>
              <a:t>Правительства РФ от 14.04.2022 № 665 </a:t>
            </a:r>
            <a:r>
              <a:rPr lang="ru-RU" sz="1100" i="1" dirty="0" smtClean="0">
                <a:latin typeface="Times New Roman" panose="02020603050405020304" pitchFamily="18" charset="0"/>
                <a:cs typeface="Times New Roman" panose="02020603050405020304" pitchFamily="18" charset="0"/>
              </a:rPr>
              <a:t>«Об </a:t>
            </a:r>
            <a:r>
              <a:rPr lang="ru-RU" sz="1100" i="1" dirty="0">
                <a:latin typeface="Times New Roman" panose="02020603050405020304" pitchFamily="18" charset="0"/>
                <a:cs typeface="Times New Roman" panose="02020603050405020304" pitchFamily="18" charset="0"/>
              </a:rPr>
              <a:t>особенностях осуществления в 2022 году государственного (муниципального) финансового контроля в отношении главных распорядителей (распорядителей) бюджетных средств, получателей бюджетных </a:t>
            </a:r>
            <a:r>
              <a:rPr lang="ru-RU" sz="1100" i="1" dirty="0" smtClean="0">
                <a:latin typeface="Times New Roman" panose="02020603050405020304" pitchFamily="18" charset="0"/>
                <a:cs typeface="Times New Roman" panose="02020603050405020304" pitchFamily="18" charset="0"/>
              </a:rPr>
              <a:t>средств» </a:t>
            </a:r>
            <a:r>
              <a:rPr lang="ru-RU" sz="1100" i="1" dirty="0">
                <a:latin typeface="Times New Roman" panose="02020603050405020304" pitchFamily="18" charset="0"/>
                <a:cs typeface="Times New Roman" panose="02020603050405020304" pitchFamily="18" charset="0"/>
              </a:rPr>
              <a:t>рекомендовано высшим исполнительным органам государственной власти субъектов Российской Федерации, местным администрациям принять меры, обеспечивающие возможность ограничения проведения проверок органами государственного (муниципального) финансового контроля, являющимися органами исполнительной власти субъектов Российской Федерации (органами местных администраций), в отношении главных распорядителей (распорядителей) бюджетных средств, получателей бюджетных средств, в том числе являющихся государственными (муниципальными) заказчиками, с учетом положений настоящего постановления. Просьба дать рекомендации </a:t>
            </a:r>
            <a:r>
              <a:rPr lang="ru-RU" sz="1100" i="1" dirty="0" smtClean="0">
                <a:latin typeface="Times New Roman" panose="02020603050405020304" pitchFamily="18" charset="0"/>
                <a:cs typeface="Times New Roman" panose="02020603050405020304" pitchFamily="18" charset="0"/>
              </a:rPr>
              <a:t>      по </a:t>
            </a:r>
            <a:r>
              <a:rPr lang="ru-RU" sz="1100" i="1" dirty="0">
                <a:latin typeface="Times New Roman" panose="02020603050405020304" pitchFamily="18" charset="0"/>
                <a:cs typeface="Times New Roman" panose="02020603050405020304" pitchFamily="18" charset="0"/>
              </a:rPr>
              <a:t>реализации данного постановления.</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соответствии с постановлением Правительства РФ </a:t>
            </a:r>
            <a:r>
              <a:rPr lang="ru-RU" sz="1100" dirty="0" smtClean="0">
                <a:latin typeface="Times New Roman" panose="02020603050405020304" pitchFamily="18" charset="0"/>
                <a:cs typeface="Times New Roman" panose="02020603050405020304" pitchFamily="18" charset="0"/>
              </a:rPr>
              <a:t>от 14.04.2022 </a:t>
            </a:r>
            <a:r>
              <a:rPr lang="ru-RU" sz="1100" dirty="0">
                <a:latin typeface="Times New Roman" panose="02020603050405020304" pitchFamily="18" charset="0"/>
                <a:cs typeface="Times New Roman" panose="02020603050405020304" pitchFamily="18" charset="0"/>
              </a:rPr>
              <a:t>№ 665 «Об особенностях осуществления в 2022 году государственного (муниципального) финансового контроля в отношении главных распорядителей (распорядителей) бюджетных средств, получателей бюджетных средств» (далее – Постановление № 665</a:t>
            </a:r>
            <a:r>
              <a:rPr lang="ru-RU" sz="1100" dirty="0" smtClean="0">
                <a:latin typeface="Times New Roman" panose="02020603050405020304" pitchFamily="18" charset="0"/>
                <a:cs typeface="Times New Roman" panose="02020603050405020304" pitchFamily="18" charset="0"/>
              </a:rPr>
              <a:t>)                 до 1 января 2023 года Казначейством </a:t>
            </a:r>
            <a:r>
              <a:rPr lang="ru-RU" sz="1100" dirty="0">
                <a:latin typeface="Times New Roman" panose="02020603050405020304" pitchFamily="18" charset="0"/>
                <a:cs typeface="Times New Roman" panose="02020603050405020304" pitchFamily="18" charset="0"/>
              </a:rPr>
              <a:t>России не проводятся проверки главных распорядителей (распорядителей) бюджетных средств, получателей бюджетных средств, в том числе являющихся государственными (муниципальными) заказчиками.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Субъектам </a:t>
            </a:r>
            <a:r>
              <a:rPr lang="ru-RU" sz="1100" dirty="0">
                <a:latin typeface="Times New Roman" panose="02020603050405020304" pitchFamily="18" charset="0"/>
                <a:cs typeface="Times New Roman" panose="02020603050405020304" pitchFamily="18" charset="0"/>
              </a:rPr>
              <a:t>и </a:t>
            </a:r>
            <a:r>
              <a:rPr lang="ru-RU" sz="1100" dirty="0" smtClean="0">
                <a:latin typeface="Times New Roman" panose="02020603050405020304" pitchFamily="18" charset="0"/>
                <a:cs typeface="Times New Roman" panose="02020603050405020304" pitchFamily="18" charset="0"/>
              </a:rPr>
              <a:t>муниципалитетам </a:t>
            </a:r>
            <a:r>
              <a:rPr lang="ru-RU" sz="1100" b="1" dirty="0" smtClean="0">
                <a:latin typeface="Times New Roman" panose="02020603050405020304" pitchFamily="18" charset="0"/>
                <a:cs typeface="Times New Roman" panose="02020603050405020304" pitchFamily="18" charset="0"/>
              </a:rPr>
              <a:t>рекомендовали</a:t>
            </a:r>
            <a:r>
              <a:rPr lang="ru-RU" sz="1100" dirty="0" smtClean="0">
                <a:latin typeface="Times New Roman" panose="02020603050405020304" pitchFamily="18" charset="0"/>
                <a:cs typeface="Times New Roman" panose="02020603050405020304" pitchFamily="18" charset="0"/>
              </a:rPr>
              <a:t> принять </a:t>
            </a:r>
            <a:r>
              <a:rPr lang="ru-RU" sz="1100" dirty="0">
                <a:latin typeface="Times New Roman" panose="02020603050405020304" pitchFamily="18" charset="0"/>
                <a:cs typeface="Times New Roman" panose="02020603050405020304" pitchFamily="18" charset="0"/>
              </a:rPr>
              <a:t>аналогичные меры. Таким образом, высшие исполнительные органы государственной власти субъектов РФ, местные администрации самостоятельно решают вопрос введения ограничения на проведение проверок органами государственного (муниципального) финансового контроля.</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каждом субъекте и муниципалитете решения по мораторию проверок ГРБС (РБС) и ПБС необходимо принимать с учетом риск-ориентированного подхода и рассмотрения ряда вопросов, в том числе: условия неблагоприятной эпидемиологической обстановки, обеспечение устойчивости развития экономики и снижение административной нагрузки на субъекты хозяйственной деятельности в условиях санкций, объем средств, направляемых на реализацию участниками бюджетного процесса мероприятий государственных (муниципальных) программ, национальных, региональных проектов.</a:t>
            </a:r>
          </a:p>
        </p:txBody>
      </p:sp>
    </p:spTree>
    <p:extLst>
      <p:ext uri="{BB962C8B-B14F-4D97-AF65-F5344CB8AC3E}">
        <p14:creationId xmlns:p14="http://schemas.microsoft.com/office/powerpoint/2010/main" val="7573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08720"/>
            <a:ext cx="7344816" cy="5139869"/>
          </a:xfrm>
          <a:prstGeom prst="rect">
            <a:avLst/>
          </a:prstGeom>
          <a:noFill/>
        </p:spPr>
        <p:txBody>
          <a:bodyPr wrap="square" rtlCol="0">
            <a:spAutoFit/>
          </a:bodyPr>
          <a:lstStyle/>
          <a:p>
            <a:pPr lvl="0" algn="just"/>
            <a:r>
              <a:rPr lang="ru-RU" sz="1200" i="1"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Какие </a:t>
            </a:r>
            <a:r>
              <a:rPr lang="ru-RU" sz="1100" i="1" dirty="0">
                <a:latin typeface="Times New Roman" panose="02020603050405020304" pitchFamily="18" charset="0"/>
                <a:cs typeface="Times New Roman" panose="02020603050405020304" pitchFamily="18" charset="0"/>
              </a:rPr>
              <a:t>меры ответственности предусмотрены за нецелевое использование средств, полученных </a:t>
            </a:r>
            <a:r>
              <a:rPr lang="ru-RU" sz="1100" i="1" dirty="0" smtClean="0">
                <a:latin typeface="Times New Roman" panose="02020603050405020304" pitchFamily="18" charset="0"/>
                <a:cs typeface="Times New Roman" panose="02020603050405020304" pitchFamily="18" charset="0"/>
              </a:rPr>
              <a:t>              из </a:t>
            </a:r>
            <a:r>
              <a:rPr lang="ru-RU" sz="1100" i="1" dirty="0">
                <a:latin typeface="Times New Roman" panose="02020603050405020304" pitchFamily="18" charset="0"/>
                <a:cs typeface="Times New Roman" panose="02020603050405020304" pitchFamily="18" charset="0"/>
              </a:rPr>
              <a:t>бюджета автономными и бюджетными учреждениями?</a:t>
            </a:r>
            <a:endParaRPr lang="ru-RU" sz="1100" dirty="0">
              <a:latin typeface="Times New Roman" panose="02020603050405020304" pitchFamily="18" charset="0"/>
              <a:cs typeface="Times New Roman" panose="02020603050405020304" pitchFamily="18" charset="0"/>
            </a:endParaRPr>
          </a:p>
          <a:p>
            <a:pPr algn="just"/>
            <a:r>
              <a:rPr lang="ru-RU" sz="1100" i="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По </a:t>
            </a:r>
            <a:r>
              <a:rPr lang="ru-RU" sz="1100" dirty="0">
                <a:latin typeface="Times New Roman" panose="02020603050405020304" pitchFamily="18" charset="0"/>
                <a:cs typeface="Times New Roman" panose="02020603050405020304" pitchFamily="18" charset="0"/>
              </a:rPr>
              <a:t>результатам проверки в соответствии со ст. 270.2 БК РФ и федеральным стандартом внутреннего государственного (муниципального) финансового </a:t>
            </a:r>
            <a:r>
              <a:rPr lang="ru-RU" sz="1100" dirty="0" smtClean="0">
                <a:latin typeface="Times New Roman" panose="02020603050405020304" pitchFamily="18" charset="0"/>
                <a:cs typeface="Times New Roman" panose="02020603050405020304" pitchFamily="18" charset="0"/>
              </a:rPr>
              <a:t>контроля «Реализация </a:t>
            </a:r>
            <a:r>
              <a:rPr lang="ru-RU" sz="1100" dirty="0">
                <a:latin typeface="Times New Roman" panose="02020603050405020304" pitchFamily="18" charset="0"/>
                <a:cs typeface="Times New Roman" panose="02020603050405020304" pitchFamily="18" charset="0"/>
              </a:rPr>
              <a:t>результатов </a:t>
            </a:r>
            <a:r>
              <a:rPr lang="ru-RU" sz="1100" dirty="0" smtClean="0">
                <a:latin typeface="Times New Roman" panose="02020603050405020304" pitchFamily="18" charset="0"/>
                <a:cs typeface="Times New Roman" panose="02020603050405020304" pitchFamily="18" charset="0"/>
              </a:rPr>
              <a:t>проверок, ревизий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и </a:t>
            </a:r>
            <a:r>
              <a:rPr lang="ru-RU" sz="1100" dirty="0">
                <a:latin typeface="Times New Roman" panose="02020603050405020304" pitchFamily="18" charset="0"/>
                <a:cs typeface="Times New Roman" panose="02020603050405020304" pitchFamily="18" charset="0"/>
              </a:rPr>
              <a:t>обследований», утвержденного постановлением Правительства РФ от 23.07.2020 № 1095 принимается решение </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о </a:t>
            </a:r>
            <a:r>
              <a:rPr lang="ru-RU" sz="1100" dirty="0">
                <a:latin typeface="Times New Roman" panose="02020603050405020304" pitchFamily="18" charset="0"/>
                <a:cs typeface="Times New Roman" panose="02020603050405020304" pitchFamily="18" charset="0"/>
              </a:rPr>
              <a:t>направлении автономным и бюджетным учреждениям предписания (представления) с требованием о возмещении причиненного ущерба.</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Возникает </a:t>
            </a:r>
            <a:r>
              <a:rPr lang="ru-RU" sz="1100" dirty="0">
                <a:latin typeface="Times New Roman" panose="02020603050405020304" pitchFamily="18" charset="0"/>
                <a:cs typeface="Times New Roman" panose="02020603050405020304" pitchFamily="18" charset="0"/>
              </a:rPr>
              <a:t>вопрос: за счет каких средств возвращать в бюджет средства субсидии, использованные не по целевому назначению, в данной ситуации?</a:t>
            </a:r>
          </a:p>
          <a:p>
            <a:pPr algn="just"/>
            <a:r>
              <a:rPr lang="ru-RU" sz="1100" dirty="0" smtClean="0">
                <a:latin typeface="Times New Roman" panose="02020603050405020304" pitchFamily="18" charset="0"/>
                <a:cs typeface="Times New Roman" panose="02020603050405020304" pitchFamily="18" charset="0"/>
              </a:rPr>
              <a:t>        Отсутствие </a:t>
            </a:r>
            <a:r>
              <a:rPr lang="ru-RU" sz="1100" dirty="0">
                <a:latin typeface="Times New Roman" panose="02020603050405020304" pitchFamily="18" charset="0"/>
                <a:cs typeface="Times New Roman" panose="02020603050405020304" pitchFamily="18" charset="0"/>
              </a:rPr>
              <a:t>средств субсидии не отменяет обязанность учреждения по возврату в бюджет части субсидии, использованной не по целевому назначению. </a:t>
            </a:r>
          </a:p>
          <a:p>
            <a:pPr algn="just"/>
            <a:r>
              <a:rPr lang="ru-RU" sz="1100" dirty="0" smtClean="0">
                <a:latin typeface="Times New Roman" panose="02020603050405020304" pitchFamily="18" charset="0"/>
                <a:cs typeface="Times New Roman" panose="02020603050405020304" pitchFamily="18" charset="0"/>
              </a:rPr>
              <a:t>        По </a:t>
            </a:r>
            <a:r>
              <a:rPr lang="ru-RU" sz="1100" dirty="0">
                <a:latin typeface="Times New Roman" panose="02020603050405020304" pitchFamily="18" charset="0"/>
                <a:cs typeface="Times New Roman" panose="02020603050405020304" pitchFamily="18" charset="0"/>
              </a:rPr>
              <a:t>мнению Минфина, изложенному </a:t>
            </a:r>
            <a:r>
              <a:rPr lang="ru-RU" sz="1100" dirty="0" smtClean="0">
                <a:latin typeface="Times New Roman" panose="02020603050405020304" pitchFamily="18" charset="0"/>
                <a:cs typeface="Times New Roman" panose="02020603050405020304" pitchFamily="18" charset="0"/>
              </a:rPr>
              <a:t>в</a:t>
            </a:r>
            <a:r>
              <a:rPr lang="en-US" sz="1100" dirty="0" smtClean="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письме от 15.12.2017 </a:t>
            </a:r>
            <a:r>
              <a:rPr lang="ru-RU" sz="1100" dirty="0">
                <a:latin typeface="Times New Roman" panose="02020603050405020304" pitchFamily="18" charset="0"/>
                <a:cs typeface="Times New Roman" panose="02020603050405020304" pitchFamily="18" charset="0"/>
              </a:rPr>
              <a:t>№ 02-07-10/84803, для возврата учреждения могут привлечь средства, полученные от приносящей доход деятельности. В том </a:t>
            </a:r>
            <a:r>
              <a:rPr lang="ru-RU" sz="1100" dirty="0" smtClean="0">
                <a:latin typeface="Times New Roman" panose="02020603050405020304" pitchFamily="18" charset="0"/>
                <a:cs typeface="Times New Roman" panose="02020603050405020304" pitchFamily="18" charset="0"/>
              </a:rPr>
              <a:t>же письме приведены </a:t>
            </a:r>
            <a:r>
              <a:rPr lang="ru-RU" sz="1100" dirty="0">
                <a:latin typeface="Times New Roman" panose="02020603050405020304" pitchFamily="18" charset="0"/>
                <a:cs typeface="Times New Roman" panose="02020603050405020304" pitchFamily="18" charset="0"/>
              </a:rPr>
              <a:t>проводки </a:t>
            </a:r>
            <a:r>
              <a:rPr lang="ru-RU" sz="1100" dirty="0" smtClean="0">
                <a:latin typeface="Times New Roman" panose="02020603050405020304" pitchFamily="18" charset="0"/>
                <a:cs typeface="Times New Roman" panose="02020603050405020304" pitchFamily="18" charset="0"/>
              </a:rPr>
              <a:t>                    по </a:t>
            </a:r>
            <a:r>
              <a:rPr lang="ru-RU" sz="1100" dirty="0">
                <a:latin typeface="Times New Roman" panose="02020603050405020304" pitchFamily="18" charset="0"/>
                <a:cs typeface="Times New Roman" panose="02020603050405020304" pitchFamily="18" charset="0"/>
              </a:rPr>
              <a:t>отражению возврата средств субсидии в случае выявления их нецелевого использования.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За </a:t>
            </a:r>
            <a:r>
              <a:rPr lang="ru-RU" sz="1100" dirty="0">
                <a:latin typeface="Times New Roman" panose="02020603050405020304" pitchFamily="18" charset="0"/>
                <a:cs typeface="Times New Roman" panose="02020603050405020304" pitchFamily="18" charset="0"/>
              </a:rPr>
              <a:t>нецелевое использование средств субсидии бюджетное (</a:t>
            </a:r>
            <a:r>
              <a:rPr lang="ru-RU" sz="1100" dirty="0" smtClean="0">
                <a:latin typeface="Times New Roman" panose="02020603050405020304" pitchFamily="18" charset="0"/>
                <a:cs typeface="Times New Roman" panose="02020603050405020304" pitchFamily="18" charset="0"/>
              </a:rPr>
              <a:t>автономное) учреждение </a:t>
            </a:r>
            <a:r>
              <a:rPr lang="ru-RU" sz="1100" dirty="0">
                <a:latin typeface="Times New Roman" panose="02020603050405020304" pitchFamily="18" charset="0"/>
                <a:cs typeface="Times New Roman" panose="02020603050405020304" pitchFamily="18" charset="0"/>
              </a:rPr>
              <a:t>привлекается </a:t>
            </a:r>
            <a:r>
              <a:rPr lang="ru-RU" sz="1100" dirty="0" smtClean="0">
                <a:latin typeface="Times New Roman" panose="02020603050405020304" pitchFamily="18" charset="0"/>
                <a:cs typeface="Times New Roman" panose="02020603050405020304" pitchFamily="18" charset="0"/>
              </a:rPr>
              <a:t>                              к </a:t>
            </a:r>
            <a:r>
              <a:rPr lang="ru-RU" sz="1100" dirty="0">
                <a:latin typeface="Times New Roman" panose="02020603050405020304" pitchFamily="18" charset="0"/>
                <a:cs typeface="Times New Roman" panose="02020603050405020304" pitchFamily="18" charset="0"/>
              </a:rPr>
              <a:t>административной ответственности, </a:t>
            </a:r>
            <a:r>
              <a:rPr lang="ru-RU" sz="1100" dirty="0" smtClean="0">
                <a:latin typeface="Times New Roman" panose="02020603050405020304" pitchFamily="18" charset="0"/>
                <a:cs typeface="Times New Roman" panose="02020603050405020304" pitchFamily="18" charset="0"/>
              </a:rPr>
              <a:t>предусмотренной ст. 15.14 КоАП </a:t>
            </a:r>
            <a:r>
              <a:rPr lang="ru-RU" sz="1100" dirty="0">
                <a:latin typeface="Times New Roman" panose="02020603050405020304" pitchFamily="18" charset="0"/>
                <a:cs typeface="Times New Roman" panose="02020603050405020304" pitchFamily="18" charset="0"/>
              </a:rPr>
              <a:t>РФ. Санкция - наложение административного штрафа на должностных лиц в размере от двадцати тысяч до пятидесяти тысяч рублей или дисквалификацию на срок от одного года до трех лет; на юридических лиц - от 5 до 25 процентов суммы средств, полученных из бюджета бюджетной системы РФ, использованных не по целевому назначению.</a:t>
            </a:r>
          </a:p>
          <a:p>
            <a:pPr algn="just"/>
            <a:r>
              <a:rPr lang="ru-RU" sz="1100" dirty="0" smtClean="0">
                <a:latin typeface="Times New Roman" panose="02020603050405020304" pitchFamily="18" charset="0"/>
                <a:cs typeface="Times New Roman" panose="02020603050405020304" pitchFamily="18" charset="0"/>
              </a:rPr>
              <a:t>        Необходимо </a:t>
            </a:r>
            <a:r>
              <a:rPr lang="ru-RU" sz="1100" dirty="0">
                <a:latin typeface="Times New Roman" panose="02020603050405020304" pitchFamily="18" charset="0"/>
                <a:cs typeface="Times New Roman" panose="02020603050405020304" pitchFamily="18" charset="0"/>
              </a:rPr>
              <a:t>обратить внимание, что органы контроля не вправе наказывать учреждения по результатам встречных проверок.</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доктрине уголовного права отмечается, что действия по нецелевому расходованию бюджетных средств, совершенные руководителями бюджетных и автономных учреждений, могут быть квалифицированы как злоупотребление </a:t>
            </a:r>
            <a:r>
              <a:rPr lang="ru-RU" sz="1100" dirty="0" smtClean="0">
                <a:latin typeface="Times New Roman" panose="02020603050405020304" pitchFamily="18" charset="0"/>
                <a:cs typeface="Times New Roman" panose="02020603050405020304" pitchFamily="18" charset="0"/>
              </a:rPr>
              <a:t>полномочиями (ст. 201 УК </a:t>
            </a:r>
            <a:r>
              <a:rPr lang="ru-RU" sz="1100" dirty="0">
                <a:latin typeface="Times New Roman" panose="02020603050405020304" pitchFamily="18" charset="0"/>
                <a:cs typeface="Times New Roman" panose="02020603050405020304" pitchFamily="18" charset="0"/>
              </a:rPr>
              <a:t>РФ).</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По </a:t>
            </a:r>
            <a:r>
              <a:rPr lang="ru-RU" sz="1100" dirty="0">
                <a:latin typeface="Times New Roman" panose="02020603050405020304" pitchFamily="18" charset="0"/>
                <a:cs typeface="Times New Roman" panose="02020603050405020304" pitchFamily="18" charset="0"/>
              </a:rPr>
              <a:t>конструкции объективной стороны указанный состав преступления в отличие от нецелевого расходования бюджетных средств является материальным и требует наступления последствий, что значительно усложняет возможность привлечения нарушителей к уголовной ответственности.</a:t>
            </a:r>
          </a:p>
          <a:p>
            <a:endParaRPr lang="ru-RU" dirty="0"/>
          </a:p>
        </p:txBody>
      </p:sp>
    </p:spTree>
    <p:extLst>
      <p:ext uri="{BB962C8B-B14F-4D97-AF65-F5344CB8AC3E}">
        <p14:creationId xmlns:p14="http://schemas.microsoft.com/office/powerpoint/2010/main" val="3932799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859" y="764704"/>
            <a:ext cx="7200800" cy="5478423"/>
          </a:xfrm>
          <a:prstGeom prst="rect">
            <a:avLst/>
          </a:prstGeom>
          <a:noFill/>
        </p:spPr>
        <p:txBody>
          <a:bodyPr wrap="square" rtlCol="0">
            <a:spAutoFit/>
          </a:bodyPr>
          <a:lstStyle/>
          <a:p>
            <a:pPr lvl="0" algn="just"/>
            <a:r>
              <a:rPr lang="ru-RU" sz="1000" i="1" dirty="0" smtClean="0">
                <a:latin typeface="Times New Roman" panose="02020603050405020304" pitchFamily="18" charset="0"/>
                <a:cs typeface="Times New Roman" panose="02020603050405020304" pitchFamily="18" charset="0"/>
              </a:rPr>
              <a:t>       На </a:t>
            </a:r>
            <a:r>
              <a:rPr lang="ru-RU" sz="1000" i="1" dirty="0">
                <a:latin typeface="Times New Roman" panose="02020603050405020304" pitchFamily="18" charset="0"/>
                <a:cs typeface="Times New Roman" panose="02020603050405020304" pitchFamily="18" charset="0"/>
              </a:rPr>
              <a:t>основании соглашений о передаче части полномочий поселений муниципальному району (далее – Соглашение) осуществление полномочий по внутреннему муниципальному финансовому контролю, предусмотренному статьей 269.2 Бюджетного кодекса РФ, частью 8 статьи 99 Федерального закона от 05.04.2013 № 44-ФЗ «О контрактной системе в сфере закупок товаров, работ, услуг для обеспечения государственных и муниципальных нужд», в отношении городских и сельских поселений Выборгского района ЛО (далее - Поселения) возложено на администрацию МО «Выборгский район» ЛО </a:t>
            </a:r>
            <a:r>
              <a:rPr lang="ru-RU" sz="1000" i="1" dirty="0" smtClean="0">
                <a:latin typeface="Times New Roman" panose="02020603050405020304" pitchFamily="18" charset="0"/>
                <a:cs typeface="Times New Roman" panose="02020603050405020304" pitchFamily="18" charset="0"/>
              </a:rPr>
              <a:t>                (</a:t>
            </a:r>
            <a:r>
              <a:rPr lang="ru-RU" sz="1000" i="1" dirty="0">
                <a:latin typeface="Times New Roman" panose="02020603050405020304" pitchFamily="18" charset="0"/>
                <a:cs typeface="Times New Roman" panose="02020603050405020304" pitchFamily="18" charset="0"/>
              </a:rPr>
              <a:t>далее – Район) за счет межбюджетных трансфертов, предоставляемых из бюджетов Поселений в бюджет Района. </a:t>
            </a:r>
            <a:r>
              <a:rPr lang="ru-RU" sz="1000" i="1" dirty="0" smtClean="0">
                <a:latin typeface="Times New Roman" panose="02020603050405020304" pitchFamily="18" charset="0"/>
                <a:cs typeface="Times New Roman" panose="02020603050405020304" pitchFamily="18" charset="0"/>
              </a:rPr>
              <a:t>         Срок </a:t>
            </a:r>
            <a:r>
              <a:rPr lang="ru-RU" sz="1000" i="1" dirty="0">
                <a:latin typeface="Times New Roman" panose="02020603050405020304" pitchFamily="18" charset="0"/>
                <a:cs typeface="Times New Roman" panose="02020603050405020304" pitchFamily="18" charset="0"/>
              </a:rPr>
              <a:t>действия Соглашений 5 лет. </a:t>
            </a:r>
            <a:endParaRPr lang="ru-RU" sz="1000" dirty="0">
              <a:latin typeface="Times New Roman" panose="02020603050405020304" pitchFamily="18" charset="0"/>
              <a:cs typeface="Times New Roman" panose="02020603050405020304" pitchFamily="18" charset="0"/>
            </a:endParaRPr>
          </a:p>
          <a:p>
            <a:pPr algn="just"/>
            <a:r>
              <a:rPr lang="ru-RU" sz="1000" i="1" dirty="0" smtClean="0">
                <a:latin typeface="Times New Roman" panose="02020603050405020304" pitchFamily="18" charset="0"/>
                <a:cs typeface="Times New Roman" panose="02020603050405020304" pitchFamily="18" charset="0"/>
              </a:rPr>
              <a:t>       Федеральный </a:t>
            </a:r>
            <a:r>
              <a:rPr lang="ru-RU" sz="1000" i="1" dirty="0">
                <a:latin typeface="Times New Roman" panose="02020603050405020304" pitchFamily="18" charset="0"/>
                <a:cs typeface="Times New Roman" panose="02020603050405020304" pitchFamily="18" charset="0"/>
              </a:rPr>
              <a:t>стандарт внутреннего государственного (муниципального) финансового контроля «Планирование проверок, ревизий и обследований», утвержденный постановлением Правительства РФ от 27.02.2020 № 208, предусматривает применение риск-ориентированного подхода на стадии составления проекта плана контрольных мероприятий с оценкой критерия «вероятность допущения нарушения» и критерия «существенность последствий нарушения» (далее - критерии).</a:t>
            </a:r>
            <a:endParaRPr lang="ru-RU" sz="1000" dirty="0">
              <a:latin typeface="Times New Roman" panose="02020603050405020304" pitchFamily="18" charset="0"/>
              <a:cs typeface="Times New Roman" panose="02020603050405020304" pitchFamily="18" charset="0"/>
            </a:endParaRPr>
          </a:p>
          <a:p>
            <a:pPr algn="just"/>
            <a:r>
              <a:rPr lang="ru-RU" sz="1000" i="1" dirty="0" smtClean="0">
                <a:latin typeface="Times New Roman" panose="02020603050405020304" pitchFamily="18" charset="0"/>
                <a:cs typeface="Times New Roman" panose="02020603050405020304" pitchFamily="18" charset="0"/>
              </a:rPr>
              <a:t>       При </a:t>
            </a:r>
            <a:r>
              <a:rPr lang="ru-RU" sz="1000" i="1" dirty="0">
                <a:latin typeface="Times New Roman" panose="02020603050405020304" pitchFamily="18" charset="0"/>
                <a:cs typeface="Times New Roman" panose="02020603050405020304" pitchFamily="18" charset="0"/>
              </a:rPr>
              <a:t>проведении оценки значений критериев и определении значений рисков по шкале оценок потенциальным объектам контроля Поселений может присваиваться низкая категория риска на протяжении нескольких лет, тем самым снизив </a:t>
            </a:r>
            <a:r>
              <a:rPr lang="ru-RU" sz="1000" i="1" dirty="0" smtClean="0">
                <a:latin typeface="Times New Roman" panose="02020603050405020304" pitchFamily="18" charset="0"/>
                <a:cs typeface="Times New Roman" panose="02020603050405020304" pitchFamily="18" charset="0"/>
              </a:rPr>
              <a:t>          до </a:t>
            </a:r>
            <a:r>
              <a:rPr lang="ru-RU" sz="1000" i="1" dirty="0">
                <a:latin typeface="Times New Roman" panose="02020603050405020304" pitchFamily="18" charset="0"/>
                <a:cs typeface="Times New Roman" panose="02020603050405020304" pitchFamily="18" charset="0"/>
              </a:rPr>
              <a:t>минимума вероятность попадания таких объектов контроля в проект плана контрольных мероприятий.</a:t>
            </a:r>
            <a:endParaRPr lang="ru-RU" sz="1000" dirty="0">
              <a:latin typeface="Times New Roman" panose="02020603050405020304" pitchFamily="18" charset="0"/>
              <a:cs typeface="Times New Roman" panose="02020603050405020304" pitchFamily="18" charset="0"/>
            </a:endParaRPr>
          </a:p>
          <a:p>
            <a:pPr algn="just"/>
            <a:r>
              <a:rPr lang="ru-RU" sz="1000" i="1" dirty="0" smtClean="0">
                <a:latin typeface="Times New Roman" panose="02020603050405020304" pitchFamily="18" charset="0"/>
                <a:cs typeface="Times New Roman" panose="02020603050405020304" pitchFamily="18" charset="0"/>
              </a:rPr>
              <a:t>      Каким </a:t>
            </a:r>
            <a:r>
              <a:rPr lang="ru-RU" sz="1000" i="1" dirty="0">
                <a:latin typeface="Times New Roman" panose="02020603050405020304" pitchFamily="18" charset="0"/>
                <a:cs typeface="Times New Roman" panose="02020603050405020304" pitchFamily="18" charset="0"/>
              </a:rPr>
              <a:t>образом применять риск-ориентированный подход при формировании проекта плана контрольных </a:t>
            </a:r>
            <a:r>
              <a:rPr lang="ru-RU" sz="1000" i="1" dirty="0" smtClean="0">
                <a:latin typeface="Times New Roman" panose="02020603050405020304" pitchFamily="18" charset="0"/>
                <a:cs typeface="Times New Roman" panose="02020603050405020304" pitchFamily="18" charset="0"/>
              </a:rPr>
              <a:t>мероприятий      в целях </a:t>
            </a:r>
            <a:r>
              <a:rPr lang="ru-RU" sz="1000" i="1" dirty="0">
                <a:latin typeface="Times New Roman" panose="02020603050405020304" pitchFamily="18" charset="0"/>
                <a:cs typeface="Times New Roman" panose="02020603050405020304" pitchFamily="18" charset="0"/>
              </a:rPr>
              <a:t>осуществления полномочий по внутреннему муниципальному финансовому контролю в отношении объектов контроля Поселений, принимая во внимание ограниченность органа внутреннего муниципального финансового контроля Района </a:t>
            </a:r>
            <a:r>
              <a:rPr lang="ru-RU" sz="1000" i="1" dirty="0" smtClean="0">
                <a:latin typeface="Times New Roman" panose="02020603050405020304" pitchFamily="18" charset="0"/>
                <a:cs typeface="Times New Roman" panose="02020603050405020304" pitchFamily="18" charset="0"/>
              </a:rPr>
              <a:t>                в </a:t>
            </a:r>
            <a:r>
              <a:rPr lang="ru-RU" sz="1000" i="1" dirty="0">
                <a:latin typeface="Times New Roman" panose="02020603050405020304" pitchFamily="18" charset="0"/>
                <a:cs typeface="Times New Roman" panose="02020603050405020304" pitchFamily="18" charset="0"/>
              </a:rPr>
              <a:t>трудовых ресурсах, срок действия Соглашений, а также предоставление межбюджетных трансфертов из бюджетов Поселений в бюджет Района?</a:t>
            </a:r>
            <a:endParaRPr lang="ru-RU" sz="1000" dirty="0">
              <a:latin typeface="Times New Roman" panose="02020603050405020304" pitchFamily="18" charset="0"/>
              <a:cs typeface="Times New Roman" panose="02020603050405020304" pitchFamily="18" charset="0"/>
            </a:endParaRPr>
          </a:p>
          <a:p>
            <a:pPr algn="just"/>
            <a:r>
              <a:rPr lang="ru-RU" sz="1000" i="1" dirty="0">
                <a:latin typeface="Times New Roman" panose="02020603050405020304" pitchFamily="18" charset="0"/>
                <a:cs typeface="Times New Roman" panose="02020603050405020304" pitchFamily="18" charset="0"/>
              </a:rPr>
              <a:t> </a:t>
            </a:r>
            <a:endParaRPr lang="ru-RU" sz="1000" dirty="0">
              <a:latin typeface="Times New Roman" panose="02020603050405020304" pitchFamily="18" charset="0"/>
              <a:cs typeface="Times New Roman" panose="02020603050405020304" pitchFamily="18" charset="0"/>
            </a:endParaRPr>
          </a:p>
          <a:p>
            <a:pPr algn="just"/>
            <a:r>
              <a:rPr lang="ru-RU" sz="1000" dirty="0" smtClean="0">
                <a:latin typeface="Times New Roman" panose="02020603050405020304" pitchFamily="18" charset="0"/>
                <a:cs typeface="Times New Roman" panose="02020603050405020304" pitchFamily="18" charset="0"/>
              </a:rPr>
              <a:t>      Федеральным </a:t>
            </a:r>
            <a:r>
              <a:rPr lang="ru-RU" sz="1000" dirty="0">
                <a:latin typeface="Times New Roman" panose="02020603050405020304" pitchFamily="18" charset="0"/>
                <a:cs typeface="Times New Roman" panose="02020603050405020304" pitchFamily="18" charset="0"/>
              </a:rPr>
              <a:t>стандартом внутреннего государственного (муниципального) финансового контроля «Планирование проверок, ревизий и обследований», утвержденным постановлением Правительства РФ от 27.02.2020 № 208, данный вопрос </a:t>
            </a:r>
            <a:r>
              <a:rPr lang="ru-RU" sz="1000" dirty="0" smtClean="0">
                <a:latin typeface="Times New Roman" panose="02020603050405020304" pitchFamily="18" charset="0"/>
                <a:cs typeface="Times New Roman" panose="02020603050405020304" pitchFamily="18" charset="0"/>
              </a:rPr>
              <a:t>     не </a:t>
            </a:r>
            <a:r>
              <a:rPr lang="ru-RU" sz="1000" dirty="0">
                <a:latin typeface="Times New Roman" panose="02020603050405020304" pitchFamily="18" charset="0"/>
                <a:cs typeface="Times New Roman" panose="02020603050405020304" pitchFamily="18" charset="0"/>
              </a:rPr>
              <a:t>урегулирован.</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Согласно </a:t>
            </a:r>
            <a:r>
              <a:rPr lang="ru-RU" sz="1000" dirty="0">
                <a:latin typeface="Times New Roman" panose="02020603050405020304" pitchFamily="18" charset="0"/>
                <a:cs typeface="Times New Roman" panose="02020603050405020304" pitchFamily="18" charset="0"/>
              </a:rPr>
              <a:t>приказу Казначейства России от 01.06.2021 № 173 «Об утверждении Временного руководства по применению Федеральным казначейством риск-ориентированного подхода при осуществлении контрольной деятельности в финансово-бюджетной сфере» отбор вопросов контрольного мероприятия для включения в программу контрольного мероприятия осуществляется с учетом следующих подходов.</a:t>
            </a:r>
          </a:p>
          <a:p>
            <a:pPr algn="just"/>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исходный перечень потенциальных вопросов контрольного мероприятия (далее - исходный перечень) включается перечень всех возможных вопросов контрольного мероприятия по всем направлениям деятельности объекта контроля </a:t>
            </a: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соответствии с темой контрольного мероприятия.</a:t>
            </a:r>
          </a:p>
          <a:p>
            <a:pPr algn="just"/>
            <a:r>
              <a:rPr lang="ru-RU" sz="1000" dirty="0" smtClean="0">
                <a:latin typeface="Times New Roman" panose="02020603050405020304" pitchFamily="18" charset="0"/>
                <a:cs typeface="Times New Roman" panose="02020603050405020304" pitchFamily="18" charset="0"/>
              </a:rPr>
              <a:t>      Вопросы </a:t>
            </a:r>
            <a:r>
              <a:rPr lang="ru-RU" sz="1000" dirty="0">
                <a:latin typeface="Times New Roman" panose="02020603050405020304" pitchFamily="18" charset="0"/>
                <a:cs typeface="Times New Roman" panose="02020603050405020304" pitchFamily="18" charset="0"/>
              </a:rPr>
              <a:t>контрольного мероприятия из исходного перечня, соотнесенные с категориями риска, для целей включения </a:t>
            </a: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программу контрольного мероприятия отбираются с учетом нагрузки на проверочную (ревизионную) группу последовательно, начиная с I категории риска.</a:t>
            </a:r>
          </a:p>
          <a:p>
            <a:pPr algn="just"/>
            <a:r>
              <a:rPr lang="ru-RU" sz="1000" dirty="0" smtClean="0">
                <a:latin typeface="Times New Roman" panose="02020603050405020304" pitchFamily="18" charset="0"/>
                <a:cs typeface="Times New Roman" panose="02020603050405020304" pitchFamily="18" charset="0"/>
              </a:rPr>
              <a:t>      Переход </a:t>
            </a:r>
            <a:r>
              <a:rPr lang="ru-RU" sz="1000" dirty="0">
                <a:latin typeface="Times New Roman" panose="02020603050405020304" pitchFamily="18" charset="0"/>
                <a:cs typeface="Times New Roman" panose="02020603050405020304" pitchFamily="18" charset="0"/>
              </a:rPr>
              <a:t>к вопросам, отнесенным к следующей категории, осуществляется по мере исчерпания вопросов, отнесенных </a:t>
            </a:r>
            <a:r>
              <a:rPr lang="ru-RU" sz="1000" dirty="0" smtClean="0">
                <a:latin typeface="Times New Roman" panose="02020603050405020304" pitchFamily="18" charset="0"/>
                <a:cs typeface="Times New Roman" panose="02020603050405020304" pitchFamily="18" charset="0"/>
              </a:rPr>
              <a:t>            к </a:t>
            </a:r>
            <a:r>
              <a:rPr lang="ru-RU" sz="1000" dirty="0">
                <a:latin typeface="Times New Roman" panose="02020603050405020304" pitchFamily="18" charset="0"/>
                <a:cs typeface="Times New Roman" panose="02020603050405020304" pitchFamily="18" charset="0"/>
              </a:rPr>
              <a:t>более высокой категории риска</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928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347" y="908720"/>
            <a:ext cx="7344816" cy="5016758"/>
          </a:xfrm>
          <a:prstGeom prst="rect">
            <a:avLst/>
          </a:prstGeom>
          <a:noFill/>
        </p:spPr>
        <p:txBody>
          <a:bodyPr wrap="square" rtlCol="0">
            <a:spAutoFit/>
          </a:bodyPr>
          <a:lstStyle/>
          <a:p>
            <a:pPr lvl="0" algn="just"/>
            <a:r>
              <a:rPr lang="ru-RU" sz="1000" i="1" dirty="0" smtClean="0">
                <a:latin typeface="Times New Roman" panose="02020603050405020304" pitchFamily="18" charset="0"/>
                <a:cs typeface="Times New Roman" panose="02020603050405020304" pitchFamily="18" charset="0"/>
              </a:rPr>
              <a:t>           В </a:t>
            </a:r>
            <a:r>
              <a:rPr lang="ru-RU" sz="1000" i="1" dirty="0">
                <a:latin typeface="Times New Roman" panose="02020603050405020304" pitchFamily="18" charset="0"/>
                <a:cs typeface="Times New Roman" panose="02020603050405020304" pitchFamily="18" charset="0"/>
              </a:rPr>
              <a:t>соответствии с п.12 федерального стандарта внутреннего государственного (муниципального) финансового контроля «Реализация результатов проверок, ревизий и обследований», утвержденного постановлением Правительства РФ от 23.07.2020 № 1095 (далее – Стандарт № 1095), в предписании помимо требований, предусмотренных пунктом 3 статьи 270.2 Бюджетного кодекса РФ, указывается требование о принятии объектом контроля мер по возмещению причиненного ущерба публично-правовому образованию, в том числе мер, предусматривающих направление объектом контроля, являющимся муниципальным органом или муниципальным учреждением, требований о возврате средств к юридическим или физическим лицам, необоснованно их получившим, и (или) виновным должностным лицам и осуществление </a:t>
            </a:r>
            <a:r>
              <a:rPr lang="ru-RU" sz="1000" i="1" dirty="0" err="1">
                <a:latin typeface="Times New Roman" panose="02020603050405020304" pitchFamily="18" charset="0"/>
                <a:cs typeface="Times New Roman" panose="02020603050405020304" pitchFamily="18" charset="0"/>
              </a:rPr>
              <a:t>претензионно</a:t>
            </a:r>
            <a:r>
              <a:rPr lang="ru-RU" sz="1000" i="1" dirty="0">
                <a:latin typeface="Times New Roman" panose="02020603050405020304" pitchFamily="18" charset="0"/>
                <a:cs typeface="Times New Roman" panose="02020603050405020304" pitchFamily="18" charset="0"/>
              </a:rPr>
              <a:t>-исковой работы.</a:t>
            </a:r>
            <a:endParaRPr lang="ru-RU" sz="1000" dirty="0">
              <a:latin typeface="Times New Roman" panose="02020603050405020304" pitchFamily="18" charset="0"/>
              <a:cs typeface="Times New Roman" panose="02020603050405020304" pitchFamily="18" charset="0"/>
            </a:endParaRPr>
          </a:p>
          <a:p>
            <a:pPr algn="just"/>
            <a:r>
              <a:rPr lang="ru-RU" sz="1000" i="1" dirty="0" smtClean="0">
                <a:latin typeface="Times New Roman" panose="02020603050405020304" pitchFamily="18" charset="0"/>
                <a:cs typeface="Times New Roman" panose="02020603050405020304" pitchFamily="18" charset="0"/>
              </a:rPr>
              <a:t>           В </a:t>
            </a:r>
            <a:r>
              <a:rPr lang="ru-RU" sz="1000" i="1" dirty="0">
                <a:latin typeface="Times New Roman" panose="02020603050405020304" pitchFamily="18" charset="0"/>
                <a:cs typeface="Times New Roman" panose="02020603050405020304" pitchFamily="18" charset="0"/>
              </a:rPr>
              <a:t>случае неисполнения предписания муниципальный орган, уполномоченный муниципальным правовым актом местной администрации, направляет в суд исковое заявление о возмещении объектом контроля ущерба, причиненного муниципальному образованию, руководствуясь п. 15 Стандарта № 1095.</a:t>
            </a:r>
            <a:endParaRPr lang="ru-RU" sz="1000" dirty="0">
              <a:latin typeface="Times New Roman" panose="02020603050405020304" pitchFamily="18" charset="0"/>
              <a:cs typeface="Times New Roman" panose="02020603050405020304" pitchFamily="18" charset="0"/>
            </a:endParaRPr>
          </a:p>
          <a:p>
            <a:pPr algn="just"/>
            <a:r>
              <a:rPr lang="ru-RU" sz="1000" i="1" dirty="0" smtClean="0">
                <a:latin typeface="Times New Roman" panose="02020603050405020304" pitchFamily="18" charset="0"/>
                <a:cs typeface="Times New Roman" panose="02020603050405020304" pitchFamily="18" charset="0"/>
              </a:rPr>
              <a:t>           Каким </a:t>
            </a:r>
            <a:r>
              <a:rPr lang="ru-RU" sz="1000" i="1" dirty="0">
                <a:latin typeface="Times New Roman" panose="02020603050405020304" pitchFamily="18" charset="0"/>
                <a:cs typeface="Times New Roman" panose="02020603050405020304" pitchFamily="18" charset="0"/>
              </a:rPr>
              <a:t>образом необходимо исполнить предписание по возмещению ущерба в бюджет, например, казенным учреждением, финансовое обеспечение деятельности которых осуществляется только за счет соответствующего бюджета на основании бюджетной сметы, а виновные должностные лица не установлены (отсутствуют)?</a:t>
            </a:r>
            <a:endParaRPr lang="ru-RU" sz="1000" dirty="0">
              <a:latin typeface="Times New Roman" panose="02020603050405020304" pitchFamily="18" charset="0"/>
              <a:cs typeface="Times New Roman" panose="02020603050405020304" pitchFamily="18" charset="0"/>
            </a:endParaRPr>
          </a:p>
          <a:p>
            <a:pPr algn="just"/>
            <a:r>
              <a:rPr lang="ru-RU" sz="1000" i="1" dirty="0">
                <a:latin typeface="Times New Roman" panose="02020603050405020304" pitchFamily="18" charset="0"/>
                <a:cs typeface="Times New Roman" panose="02020603050405020304" pitchFamily="18" charset="0"/>
              </a:rPr>
              <a:t> </a:t>
            </a:r>
            <a:endParaRPr lang="ru-RU" sz="1000" dirty="0">
              <a:latin typeface="Times New Roman" panose="02020603050405020304" pitchFamily="18" charset="0"/>
              <a:cs typeface="Times New Roman" panose="02020603050405020304" pitchFamily="18" charset="0"/>
            </a:endParaRPr>
          </a:p>
          <a:p>
            <a:pPr algn="just"/>
            <a:r>
              <a:rPr lang="ru-RU" sz="1000" dirty="0" smtClean="0">
                <a:latin typeface="Times New Roman" panose="02020603050405020304" pitchFamily="18" charset="0"/>
                <a:cs typeface="Times New Roman" panose="02020603050405020304" pitchFamily="18" charset="0"/>
              </a:rPr>
              <a:t>          По </a:t>
            </a:r>
            <a:r>
              <a:rPr lang="ru-RU" sz="1000" dirty="0">
                <a:latin typeface="Times New Roman" panose="02020603050405020304" pitchFamily="18" charset="0"/>
                <a:cs typeface="Times New Roman" panose="02020603050405020304" pitchFamily="18" charset="0"/>
              </a:rPr>
              <a:t>вопросу исполнения предписания по возмещению ущерба в бюджет  казенным учреждением, финансовое обеспечение деятельности которых осуществляется только за счет соответствующего бюджета на основании бюджетной сметы, следует отметить следующее.</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Одним </a:t>
            </a:r>
            <a:r>
              <a:rPr lang="ru-RU" sz="1000" dirty="0">
                <a:latin typeface="Times New Roman" panose="02020603050405020304" pitchFamily="18" charset="0"/>
                <a:cs typeface="Times New Roman" panose="02020603050405020304" pitchFamily="18" charset="0"/>
              </a:rPr>
              <a:t>из условий, предъявляемых к содержанию предписания, является его исполнимость. Это условие обеспечивает соблюдение прав и законных интересов объекта контроля, поскольку за неисполнение предписания предусмотрена административная ответственность. </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Практика </a:t>
            </a:r>
            <a:r>
              <a:rPr lang="ru-RU" sz="1000" dirty="0">
                <a:latin typeface="Times New Roman" panose="02020603050405020304" pitchFamily="18" charset="0"/>
                <a:cs typeface="Times New Roman" panose="02020603050405020304" pitchFamily="18" charset="0"/>
              </a:rPr>
              <a:t>в регионах сложилась разная. Одни органы контроля, выдавая представления (предписания), требуют возврата </a:t>
            </a: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бюджет причиненного ущерба, и как следствие при неисполнении направляют в суд соответствующие требования (имеется судебная практика). Суды взыскивают с казенных учреждений средства ущерба в бюджет. </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Ситуация </a:t>
            </a:r>
            <a:r>
              <a:rPr lang="ru-RU" sz="1000" dirty="0">
                <a:latin typeface="Times New Roman" panose="02020603050405020304" pitchFamily="18" charset="0"/>
                <a:cs typeface="Times New Roman" panose="02020603050405020304" pitchFamily="18" charset="0"/>
              </a:rPr>
              <a:t>вырисовывается парадоксальная. Средства направляются «из бюджета – обратно в бюджет», при этом с казенных учреждений взыскивается государственная пошлина, то есть дополнительная нагрузка на бюджет.</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Исходя </a:t>
            </a:r>
            <a:r>
              <a:rPr lang="ru-RU" sz="1000" dirty="0">
                <a:latin typeface="Times New Roman" panose="02020603050405020304" pitchFamily="18" charset="0"/>
                <a:cs typeface="Times New Roman" panose="02020603050405020304" pitchFamily="18" charset="0"/>
              </a:rPr>
              <a:t>из ст. 70 и 221 БК РФ, в сметах казенных учреждений не может быть предусмотрено такое направление расходования средств, как расходы на возмещение ущерба, в связи с чем возмещение средств, использованных указанными учреждениями с нарушениями бюджетного законодательства, должно осуществляться или обеспечиваться лицом, допустившим указанное нарушение. Поэтому Контрольный комитет при подготовке предписаний казенным учреждениям указывается требование о принятии мер по возмещению ущерба в установленном порядке. В зависимости от нарушения казенное учреждение принимает меры по взысканию средств либо с подрядчиков (поставщиков), либо с виновных лиц</a:t>
            </a:r>
            <a:r>
              <a:rPr lang="ru-RU" sz="1000" dirty="0" smtClean="0">
                <a:latin typeface="Times New Roman" panose="02020603050405020304" pitchFamily="18" charset="0"/>
                <a:cs typeface="Times New Roman" panose="02020603050405020304" pitchFamily="18" charset="0"/>
              </a:rPr>
              <a:t>.        </a:t>
            </a:r>
          </a:p>
          <a:p>
            <a:pPr algn="just"/>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a:t>
            </a:r>
            <a:r>
              <a:rPr lang="ru-RU" sz="1000" i="1" dirty="0" smtClean="0">
                <a:latin typeface="Times New Roman" panose="02020603050405020304" pitchFamily="18" charset="0"/>
                <a:cs typeface="Times New Roman" panose="02020603050405020304" pitchFamily="18" charset="0"/>
              </a:rPr>
              <a:t>(продолжение на следующем слайде)</a:t>
            </a:r>
            <a:endParaRPr lang="ru-RU"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644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052736"/>
            <a:ext cx="7056784" cy="1908215"/>
          </a:xfrm>
          <a:prstGeom prst="rect">
            <a:avLst/>
          </a:prstGeom>
          <a:noFill/>
        </p:spPr>
        <p:txBody>
          <a:bodyPr wrap="square" rtlCol="0">
            <a:spAutoFit/>
          </a:bodyPr>
          <a:lstStyle/>
          <a:p>
            <a:pPr algn="just"/>
            <a:r>
              <a:rPr lang="ru-RU" sz="1000" dirty="0" smtClean="0">
                <a:latin typeface="Times New Roman" panose="02020603050405020304" pitchFamily="18" charset="0"/>
                <a:cs typeface="Times New Roman" panose="02020603050405020304" pitchFamily="18" charset="0"/>
              </a:rPr>
              <a:t>          По нарушениям, связанным с оплатой невыполненных работ, заменой оборудования, Контрольный комитет применяет следующую практику. В ходе контрольного мероприятия ревизоры уточняют возможность выполнения работ и поставки оборудования, в том числе изучают информацию о финансовом положении подрядчика и поставщика, наличии гарантийных писем. В случае если работы могут быть выполнены, а оборудование и материалы поставлены, принимается решение о возмещении ущерба путем выполнения работ, поставки оборудования и материалов. При этом в предписаниях также указывается, что объектом контроля должны быть предоставлены документы, подтверждающие выполнение работ, или, если работы не будут выполнены, документы, подтверждающие перечисление средств в областной бюджет. Так как нарушения при оплате работ и оборудования выявляются в основном по объектам строительства (капитального ремонта), предусмотренным государственными программами Ленинградской области, требования о возмещении средств путем выполнения работ, поставки материалов и оборудования позволяют обеспечить выполнение программных мероприятий.</a:t>
            </a:r>
          </a:p>
          <a:p>
            <a:pPr algn="just"/>
            <a:endParaRPr lang="ru-RU" dirty="0"/>
          </a:p>
        </p:txBody>
      </p:sp>
    </p:spTree>
    <p:extLst>
      <p:ext uri="{BB962C8B-B14F-4D97-AF65-F5344CB8AC3E}">
        <p14:creationId xmlns:p14="http://schemas.microsoft.com/office/powerpoint/2010/main" val="2696643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6657" y="836712"/>
            <a:ext cx="7056784" cy="3662541"/>
          </a:xfrm>
          <a:prstGeom prst="rect">
            <a:avLst/>
          </a:prstGeom>
          <a:noFill/>
        </p:spPr>
        <p:txBody>
          <a:bodyPr wrap="square" rtlCol="0">
            <a:spAutoFit/>
          </a:bodyPr>
          <a:lstStyle/>
          <a:p>
            <a:pPr lvl="0" algn="just"/>
            <a:r>
              <a:rPr lang="ru-RU" sz="1200" i="1" dirty="0" smtClean="0">
                <a:latin typeface="Times New Roman" panose="02020603050405020304" pitchFamily="18" charset="0"/>
                <a:cs typeface="Times New Roman" panose="02020603050405020304" pitchFamily="18" charset="0"/>
              </a:rPr>
              <a:t>       </a:t>
            </a:r>
            <a:r>
              <a:rPr lang="ru-RU" sz="1100" i="1" dirty="0" smtClean="0">
                <a:latin typeface="Times New Roman" panose="02020603050405020304" pitchFamily="18" charset="0"/>
                <a:cs typeface="Times New Roman" panose="02020603050405020304" pitchFamily="18" charset="0"/>
              </a:rPr>
              <a:t>Порядок </a:t>
            </a:r>
            <a:r>
              <a:rPr lang="ru-RU" sz="1100" i="1" dirty="0">
                <a:latin typeface="Times New Roman" panose="02020603050405020304" pitchFamily="18" charset="0"/>
                <a:cs typeface="Times New Roman" panose="02020603050405020304" pitchFamily="18" charset="0"/>
              </a:rPr>
              <a:t>взаимодействия органов внутреннего муниципального финансового контроля с контрольным органом в сфере закупок в рамках административного производства при рассмотрении дел </a:t>
            </a:r>
            <a:r>
              <a:rPr lang="ru-RU" sz="1100" i="1" dirty="0" smtClean="0">
                <a:latin typeface="Times New Roman" panose="02020603050405020304" pitchFamily="18" charset="0"/>
                <a:cs typeface="Times New Roman" panose="02020603050405020304" pitchFamily="18" charset="0"/>
              </a:rPr>
              <a:t>                                    об </a:t>
            </a:r>
            <a:r>
              <a:rPr lang="ru-RU" sz="1100" i="1" dirty="0">
                <a:latin typeface="Times New Roman" panose="02020603050405020304" pitchFamily="18" charset="0"/>
                <a:cs typeface="Times New Roman" panose="02020603050405020304" pitchFamily="18" charset="0"/>
              </a:rPr>
              <a:t>административных правонарушениях по реализации результатов контрольных мероприятий</a:t>
            </a:r>
            <a:endParaRPr lang="ru-RU" sz="1100" dirty="0">
              <a:latin typeface="Times New Roman" panose="02020603050405020304" pitchFamily="18" charset="0"/>
              <a:cs typeface="Times New Roman" panose="02020603050405020304" pitchFamily="18" charset="0"/>
            </a:endParaRPr>
          </a:p>
          <a:p>
            <a:pPr algn="just"/>
            <a:r>
              <a:rPr lang="ru-RU" sz="1100" i="1" dirty="0">
                <a:latin typeface="Times New Roman" panose="02020603050405020304" pitchFamily="18" charset="0"/>
                <a:cs typeface="Times New Roman" panose="02020603050405020304" pitchFamily="18" charset="0"/>
              </a:rPr>
              <a:t> </a:t>
            </a:r>
            <a:endParaRPr lang="ru-RU" sz="1100" i="1" dirty="0" smtClean="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Производство </a:t>
            </a:r>
            <a:r>
              <a:rPr lang="ru-RU" sz="1100" dirty="0">
                <a:latin typeface="Times New Roman" panose="02020603050405020304" pitchFamily="18" charset="0"/>
                <a:cs typeface="Times New Roman" panose="02020603050405020304" pitchFamily="18" charset="0"/>
              </a:rPr>
              <a:t>по делам об административных правонарушениях, направленных на реализацию результатов контрольных мероприятий, осуществляется в порядке, установленном законодательством.</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При </a:t>
            </a:r>
            <a:r>
              <a:rPr lang="ru-RU" sz="1100" dirty="0">
                <a:latin typeface="Times New Roman" panose="02020603050405020304" pitchFamily="18" charset="0"/>
                <a:cs typeface="Times New Roman" panose="02020603050405020304" pitchFamily="18" charset="0"/>
              </a:rPr>
              <a:t>выявлении органами внутреннего государственного (муниципального) финансового контроля нарушений, указывающих на наличие события административного правонарушения, ответственность за которые предусмотрена в соответствии с  частями 1 - 2.1, 4 статьи 7.29, частями 1 - 4.2, 6 - 8, 10, 11, 13, 14 статьи 7.30, частью 2 статьи 7.31, статьей 7.31.1, частями 1 - 6 статьи 7.32, частью 1 статьи 7.32.5, статьей 7.32.6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 исключением сферы государственного оборонного заказа), частью 11 статьи 9.16 (за исключением сферы государственного оборонного заказа и сферы государственной тайны), частью 7 статьи 19.5, статьей 19.7.2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 исключением сферы государственного оборонного заказа и сферы государственной тайны) КоАП РФ, материалы контрольного мероприятия направляются в контрольный орган в сфере закупок для рассмотрения вопроса о привлечении к административной ответственности.</a:t>
            </a:r>
          </a:p>
          <a:p>
            <a:pPr algn="just"/>
            <a:r>
              <a:rPr lang="ru-RU" sz="1100" dirty="0">
                <a:latin typeface="Times New Roman" panose="02020603050405020304" pitchFamily="18" charset="0"/>
                <a:cs typeface="Times New Roman" panose="02020603050405020304" pitchFamily="18" charset="0"/>
              </a:rPr>
              <a:t>        Следует также отметить, что в соответствии со ст. 1.9 областного закона от 02.07.2003 года № 47-оз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Об административных правонарушениях» протоколы об административных правонарушениях, предусмотренных статьями  7.32.6, 15.1, 15.14 - 15.15.16, частью 1 статьи 19.4, статьей 19.4.1, частями 20 и 20.1 статьи 19.5, статьями 19.6 и 19.7 КоАП РФ, уполномочены составлять должностные лица органов местного самоуправления, указанные в данной статье, при осуществлении муниципального финансового контроля.</a:t>
            </a:r>
          </a:p>
          <a:p>
            <a:pPr algn="just"/>
            <a:r>
              <a:rPr lang="ru-RU" sz="1100" dirty="0"/>
              <a:t> </a:t>
            </a: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56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7200800" cy="2631490"/>
          </a:xfrm>
          <a:prstGeom prst="rect">
            <a:avLst/>
          </a:prstGeom>
          <a:noFill/>
        </p:spPr>
        <p:txBody>
          <a:bodyPr wrap="square" rtlCol="0">
            <a:spAutoFit/>
          </a:bodyPr>
          <a:lstStyle/>
          <a:p>
            <a:pPr lvl="0" algn="just"/>
            <a:r>
              <a:rPr lang="ru-RU" sz="1100" i="1" dirty="0" smtClean="0">
                <a:latin typeface="Times New Roman" panose="02020603050405020304" pitchFamily="18" charset="0"/>
                <a:cs typeface="Times New Roman" panose="02020603050405020304" pitchFamily="18" charset="0"/>
              </a:rPr>
              <a:t>      Согласно </a:t>
            </a:r>
            <a:r>
              <a:rPr lang="ru-RU" sz="1100" i="1" dirty="0">
                <a:latin typeface="Times New Roman" panose="02020603050405020304" pitchFamily="18" charset="0"/>
                <a:cs typeface="Times New Roman" panose="02020603050405020304" pitchFamily="18" charset="0"/>
              </a:rPr>
              <a:t>положениям Федерального закона от 05.04.2013 № 44-ФЗ </a:t>
            </a:r>
            <a:r>
              <a:rPr lang="ru-RU" sz="1100" i="1" dirty="0" smtClean="0">
                <a:latin typeface="Times New Roman" panose="02020603050405020304" pitchFamily="18" charset="0"/>
                <a:cs typeface="Times New Roman" panose="02020603050405020304" pitchFamily="18" charset="0"/>
              </a:rPr>
              <a:t>«О </a:t>
            </a:r>
            <a:r>
              <a:rPr lang="ru-RU" sz="1100" i="1" dirty="0">
                <a:latin typeface="Times New Roman" panose="02020603050405020304" pitchFamily="18" charset="0"/>
                <a:cs typeface="Times New Roman" panose="02020603050405020304" pitchFamily="18" charset="0"/>
              </a:rPr>
              <a:t>контрактной системе в сфере закупок товаров, работ, услуг для обеспечения государственных и муниципальных нужд» (далее – Федеральный закон </a:t>
            </a:r>
            <a:r>
              <a:rPr lang="ru-RU" sz="1100" i="1" dirty="0" smtClean="0">
                <a:latin typeface="Times New Roman" panose="02020603050405020304" pitchFamily="18" charset="0"/>
                <a:cs typeface="Times New Roman" panose="02020603050405020304" pitchFamily="18" charset="0"/>
              </a:rPr>
              <a:t>         № </a:t>
            </a:r>
            <a:r>
              <a:rPr lang="ru-RU" sz="1100" i="1" dirty="0">
                <a:latin typeface="Times New Roman" panose="02020603050405020304" pitchFamily="18" charset="0"/>
                <a:cs typeface="Times New Roman" panose="02020603050405020304" pitchFamily="18" charset="0"/>
              </a:rPr>
              <a:t>44-ФЗ) органами внутреннего муниципального финансового контроля осуществляется контроль, в том числе </a:t>
            </a:r>
            <a:r>
              <a:rPr lang="ru-RU" sz="1100" i="1" dirty="0" smtClean="0">
                <a:latin typeface="Times New Roman" panose="02020603050405020304" pitchFamily="18" charset="0"/>
                <a:cs typeface="Times New Roman" panose="02020603050405020304" pitchFamily="18" charset="0"/>
              </a:rPr>
              <a:t>        в отношении </a:t>
            </a:r>
            <a:r>
              <a:rPr lang="ru-RU" sz="1100" i="1" dirty="0">
                <a:latin typeface="Times New Roman" panose="02020603050405020304" pitchFamily="18" charset="0"/>
                <a:cs typeface="Times New Roman" panose="02020603050405020304" pitchFamily="18" charset="0"/>
              </a:rPr>
              <a:t>определения и обоснования начальной/максимальной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a:t>
            </a:r>
            <a:r>
              <a:rPr lang="ru-RU" sz="1100" i="1" dirty="0" smtClean="0">
                <a:latin typeface="Times New Roman" panose="02020603050405020304" pitchFamily="18" charset="0"/>
                <a:cs typeface="Times New Roman" panose="02020603050405020304" pitchFamily="18" charset="0"/>
              </a:rPr>
              <a:t>      Как </a:t>
            </a:r>
            <a:r>
              <a:rPr lang="ru-RU" sz="1100" i="1" dirty="0">
                <a:latin typeface="Times New Roman" panose="02020603050405020304" pitchFamily="18" charset="0"/>
                <a:cs typeface="Times New Roman" panose="02020603050405020304" pitchFamily="18" charset="0"/>
              </a:rPr>
              <a:t>проводить внутренний контроль по Федеральному </a:t>
            </a:r>
            <a:r>
              <a:rPr lang="ru-RU" sz="1100" i="1" dirty="0" smtClean="0">
                <a:latin typeface="Times New Roman" panose="02020603050405020304" pitchFamily="18" charset="0"/>
                <a:cs typeface="Times New Roman" panose="02020603050405020304" pitchFamily="18" charset="0"/>
              </a:rPr>
              <a:t>закону № </a:t>
            </a:r>
            <a:r>
              <a:rPr lang="ru-RU" sz="1100" i="1" dirty="0">
                <a:latin typeface="Times New Roman" panose="02020603050405020304" pitchFamily="18" charset="0"/>
                <a:cs typeface="Times New Roman" panose="02020603050405020304" pitchFamily="18" charset="0"/>
              </a:rPr>
              <a:t>44-ФЗ: в момент заключения всех контрактов или выборочно включать в план проверок?</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 </a:t>
            </a:r>
          </a:p>
          <a:p>
            <a:pPr algn="just"/>
            <a:r>
              <a:rPr lang="ru-RU" sz="1100" dirty="0" smtClean="0">
                <a:latin typeface="Times New Roman" panose="02020603050405020304" pitchFamily="18" charset="0"/>
                <a:cs typeface="Times New Roman" panose="02020603050405020304" pitchFamily="18" charset="0"/>
              </a:rPr>
              <a:t>       Данный </a:t>
            </a:r>
            <a:r>
              <a:rPr lang="ru-RU" sz="1100" dirty="0">
                <a:latin typeface="Times New Roman" panose="02020603050405020304" pitchFamily="18" charset="0"/>
                <a:cs typeface="Times New Roman" panose="02020603050405020304" pitchFamily="18" charset="0"/>
              </a:rPr>
              <a:t>вопрос необходимо решать при планировании контрольной деятельности.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Здесь </a:t>
            </a:r>
            <a:r>
              <a:rPr lang="ru-RU" sz="1100" dirty="0">
                <a:latin typeface="Times New Roman" panose="02020603050405020304" pitchFamily="18" charset="0"/>
                <a:cs typeface="Times New Roman" panose="02020603050405020304" pitchFamily="18" charset="0"/>
              </a:rPr>
              <a:t>необходимо провести анализ: сколько </a:t>
            </a:r>
            <a:r>
              <a:rPr lang="ru-RU" sz="1100" dirty="0" smtClean="0">
                <a:latin typeface="Times New Roman" panose="02020603050405020304" pitchFamily="18" charset="0"/>
                <a:cs typeface="Times New Roman" panose="02020603050405020304" pitchFamily="18" charset="0"/>
              </a:rPr>
              <a:t>всего муниципальных </a:t>
            </a:r>
            <a:r>
              <a:rPr lang="ru-RU" sz="1100" dirty="0">
                <a:latin typeface="Times New Roman" panose="02020603050405020304" pitchFamily="18" charset="0"/>
                <a:cs typeface="Times New Roman" panose="02020603050405020304" pitchFamily="18" charset="0"/>
              </a:rPr>
              <a:t>заказчиков, какие суммы, сколько контрактов с единственным поставщиком и т.д. </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Контрольный комитет выборочно на основании риск-ориентированного подхода включает в план контрольной деятельности проверки в отношении определения и обоснования начальной/максимальной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a:t>
            </a:r>
          </a:p>
        </p:txBody>
      </p:sp>
    </p:spTree>
    <p:extLst>
      <p:ext uri="{BB962C8B-B14F-4D97-AF65-F5344CB8AC3E}">
        <p14:creationId xmlns:p14="http://schemas.microsoft.com/office/powerpoint/2010/main" val="228375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3089</Words>
  <Application>Microsoft Office PowerPoint</Application>
  <PresentationFormat>Экран (4:3)</PresentationFormat>
  <Paragraphs>257</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Кнопка</vt:lpstr>
      <vt:lpstr>Разбор поступивших  в Контрольный комитет Губернатора Ленинградской области вопросов  по организации и осуществлению внутреннего муниципального финансового контроля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Мнение  Контрольного комитета Губернатора Ленинградской области по вопросам организации и осуществления внутреннего муниципального финансового контроля  (ответы на поступившие вопросы)</dc:title>
  <dc:creator>Марина Сергеевна ДМИТРИЕВА</dc:creator>
  <cp:lastModifiedBy>Марина Сергеевна ДМИТРИЕВА</cp:lastModifiedBy>
  <cp:revision>60</cp:revision>
  <dcterms:created xsi:type="dcterms:W3CDTF">2022-10-17T13:58:57Z</dcterms:created>
  <dcterms:modified xsi:type="dcterms:W3CDTF">2022-10-18T13:24:31Z</dcterms:modified>
</cp:coreProperties>
</file>